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9" r:id="rId2"/>
    <p:sldId id="267" r:id="rId3"/>
    <p:sldId id="268" r:id="rId4"/>
    <p:sldId id="271" r:id="rId5"/>
    <p:sldId id="272" r:id="rId6"/>
    <p:sldId id="366" r:id="rId7"/>
    <p:sldId id="367" r:id="rId8"/>
    <p:sldId id="399" r:id="rId9"/>
    <p:sldId id="373" r:id="rId10"/>
    <p:sldId id="374" r:id="rId11"/>
    <p:sldId id="375" r:id="rId12"/>
    <p:sldId id="380" r:id="rId13"/>
    <p:sldId id="381" r:id="rId14"/>
    <p:sldId id="382" r:id="rId15"/>
    <p:sldId id="395" r:id="rId16"/>
    <p:sldId id="265" r:id="rId17"/>
    <p:sldId id="266" r:id="rId18"/>
    <p:sldId id="396" r:id="rId19"/>
    <p:sldId id="397" r:id="rId20"/>
    <p:sldId id="398" r:id="rId2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0856"/>
    <a:srgbClr val="E500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p:restoredTop sz="94647"/>
  </p:normalViewPr>
  <p:slideViewPr>
    <p:cSldViewPr snapToGrid="0" snapToObjects="1" showGuides="1">
      <p:cViewPr varScale="1">
        <p:scale>
          <a:sx n="104" d="100"/>
          <a:sy n="104" d="100"/>
        </p:scale>
        <p:origin x="232" y="7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0B79E0-7221-714B-B6CD-D217EC55502C}" type="doc">
      <dgm:prSet loTypeId="urn:microsoft.com/office/officeart/2005/8/layout/pyramid2" loCatId="pyramid" qsTypeId="urn:microsoft.com/office/officeart/2005/8/quickstyle/simple1" qsCatId="simple" csTypeId="urn:microsoft.com/office/officeart/2005/8/colors/accent0_3" csCatId="mainScheme" phldr="1"/>
      <dgm:spPr/>
      <dgm:t>
        <a:bodyPr/>
        <a:lstStyle/>
        <a:p>
          <a:endParaRPr lang="en-GB"/>
        </a:p>
      </dgm:t>
    </dgm:pt>
    <dgm:pt modelId="{EC207F6B-4FEA-AC45-8EC9-FAF42BBF6047}">
      <dgm:prSet/>
      <dgm:spPr/>
      <dgm:t>
        <a:bodyPr/>
        <a:lstStyle/>
        <a:p>
          <a:r>
            <a:rPr lang="nl-NL" dirty="0"/>
            <a:t>Design patterns</a:t>
          </a:r>
          <a:endParaRPr lang="en-NL" dirty="0"/>
        </a:p>
      </dgm:t>
    </dgm:pt>
    <dgm:pt modelId="{0D3B5EB1-E34F-D54A-9EA7-66D98528C4B7}" type="parTrans" cxnId="{1D3C0C94-CC80-BD48-A9E1-BABFAD191CE4}">
      <dgm:prSet/>
      <dgm:spPr/>
      <dgm:t>
        <a:bodyPr/>
        <a:lstStyle/>
        <a:p>
          <a:endParaRPr lang="en-GB"/>
        </a:p>
      </dgm:t>
    </dgm:pt>
    <dgm:pt modelId="{FE821FE9-1B8A-9941-B67E-65121516277C}" type="sibTrans" cxnId="{1D3C0C94-CC80-BD48-A9E1-BABFAD191CE4}">
      <dgm:prSet/>
      <dgm:spPr/>
      <dgm:t>
        <a:bodyPr/>
        <a:lstStyle/>
        <a:p>
          <a:endParaRPr lang="en-GB"/>
        </a:p>
      </dgm:t>
    </dgm:pt>
    <dgm:pt modelId="{1B648058-DE5F-1A45-ACC4-EC4F28D1EDE3}">
      <dgm:prSet/>
      <dgm:spPr/>
      <dgm:t>
        <a:bodyPr/>
        <a:lstStyle/>
        <a:p>
          <a:r>
            <a:rPr lang="nl-NL" dirty="0"/>
            <a:t>Design </a:t>
          </a:r>
          <a:r>
            <a:rPr lang="nl-NL" dirty="0" err="1"/>
            <a:t>principles</a:t>
          </a:r>
          <a:endParaRPr lang="en-NL" dirty="0"/>
        </a:p>
      </dgm:t>
    </dgm:pt>
    <dgm:pt modelId="{97EE4772-2CAF-3247-836B-33B8F594D42B}" type="parTrans" cxnId="{4BF0F4F4-F6E3-4546-9B37-8BD8EE45472E}">
      <dgm:prSet/>
      <dgm:spPr/>
      <dgm:t>
        <a:bodyPr/>
        <a:lstStyle/>
        <a:p>
          <a:endParaRPr lang="en-GB"/>
        </a:p>
      </dgm:t>
    </dgm:pt>
    <dgm:pt modelId="{4C69AE2D-762E-F342-B298-A6606EF17A05}" type="sibTrans" cxnId="{4BF0F4F4-F6E3-4546-9B37-8BD8EE45472E}">
      <dgm:prSet/>
      <dgm:spPr/>
      <dgm:t>
        <a:bodyPr/>
        <a:lstStyle/>
        <a:p>
          <a:endParaRPr lang="en-GB"/>
        </a:p>
      </dgm:t>
    </dgm:pt>
    <dgm:pt modelId="{64CDF2AA-C5A2-3B44-950B-9EBB6DF022B1}">
      <dgm:prSet/>
      <dgm:spPr/>
      <dgm:t>
        <a:bodyPr/>
        <a:lstStyle/>
        <a:p>
          <a:r>
            <a:rPr lang="nl-NL" dirty="0"/>
            <a:t>Design </a:t>
          </a:r>
          <a:r>
            <a:rPr lang="nl-NL" dirty="0" err="1"/>
            <a:t>properties</a:t>
          </a:r>
          <a:endParaRPr lang="en-NL" dirty="0"/>
        </a:p>
      </dgm:t>
    </dgm:pt>
    <dgm:pt modelId="{8590C898-BC3D-1240-904E-9C7647AE1E1C}" type="parTrans" cxnId="{BC396B8F-054A-7F4D-853C-09350143180A}">
      <dgm:prSet/>
      <dgm:spPr/>
      <dgm:t>
        <a:bodyPr/>
        <a:lstStyle/>
        <a:p>
          <a:endParaRPr lang="en-GB"/>
        </a:p>
      </dgm:t>
    </dgm:pt>
    <dgm:pt modelId="{F07D6F16-90ED-5446-9736-BF51788D8405}" type="sibTrans" cxnId="{BC396B8F-054A-7F4D-853C-09350143180A}">
      <dgm:prSet/>
      <dgm:spPr/>
      <dgm:t>
        <a:bodyPr/>
        <a:lstStyle/>
        <a:p>
          <a:endParaRPr lang="en-GB"/>
        </a:p>
      </dgm:t>
    </dgm:pt>
    <dgm:pt modelId="{53BF4E0F-F5E3-B447-94BA-F90FCC5EFF42}" type="pres">
      <dgm:prSet presAssocID="{5D0B79E0-7221-714B-B6CD-D217EC55502C}" presName="compositeShape" presStyleCnt="0">
        <dgm:presLayoutVars>
          <dgm:dir/>
          <dgm:resizeHandles/>
        </dgm:presLayoutVars>
      </dgm:prSet>
      <dgm:spPr/>
    </dgm:pt>
    <dgm:pt modelId="{03B1609A-7738-B54A-8E43-D754FB824FB1}" type="pres">
      <dgm:prSet presAssocID="{5D0B79E0-7221-714B-B6CD-D217EC55502C}" presName="pyramid" presStyleLbl="node1" presStyleIdx="0" presStyleCnt="1"/>
      <dgm:spPr/>
    </dgm:pt>
    <dgm:pt modelId="{10D07999-EA08-C247-A805-C89AE5ECD095}" type="pres">
      <dgm:prSet presAssocID="{5D0B79E0-7221-714B-B6CD-D217EC55502C}" presName="theList" presStyleCnt="0"/>
      <dgm:spPr/>
    </dgm:pt>
    <dgm:pt modelId="{B9E472E9-5A38-F744-A565-6CC73288D490}" type="pres">
      <dgm:prSet presAssocID="{EC207F6B-4FEA-AC45-8EC9-FAF42BBF6047}" presName="aNode" presStyleLbl="fgAcc1" presStyleIdx="0" presStyleCnt="3">
        <dgm:presLayoutVars>
          <dgm:bulletEnabled val="1"/>
        </dgm:presLayoutVars>
      </dgm:prSet>
      <dgm:spPr/>
    </dgm:pt>
    <dgm:pt modelId="{10FB634A-FF0B-604F-80A4-C1076E5FEA83}" type="pres">
      <dgm:prSet presAssocID="{EC207F6B-4FEA-AC45-8EC9-FAF42BBF6047}" presName="aSpace" presStyleCnt="0"/>
      <dgm:spPr/>
    </dgm:pt>
    <dgm:pt modelId="{F7F0C8B4-63A6-A244-A727-E61337F5DFED}" type="pres">
      <dgm:prSet presAssocID="{1B648058-DE5F-1A45-ACC4-EC4F28D1EDE3}" presName="aNode" presStyleLbl="fgAcc1" presStyleIdx="1" presStyleCnt="3">
        <dgm:presLayoutVars>
          <dgm:bulletEnabled val="1"/>
        </dgm:presLayoutVars>
      </dgm:prSet>
      <dgm:spPr/>
    </dgm:pt>
    <dgm:pt modelId="{C27426C8-A258-FE41-819A-FAC4761E0F95}" type="pres">
      <dgm:prSet presAssocID="{1B648058-DE5F-1A45-ACC4-EC4F28D1EDE3}" presName="aSpace" presStyleCnt="0"/>
      <dgm:spPr/>
    </dgm:pt>
    <dgm:pt modelId="{EC2C8CF4-212C-DB44-AD3E-7A6A1A41673A}" type="pres">
      <dgm:prSet presAssocID="{64CDF2AA-C5A2-3B44-950B-9EBB6DF022B1}" presName="aNode" presStyleLbl="fgAcc1" presStyleIdx="2" presStyleCnt="3">
        <dgm:presLayoutVars>
          <dgm:bulletEnabled val="1"/>
        </dgm:presLayoutVars>
      </dgm:prSet>
      <dgm:spPr/>
    </dgm:pt>
    <dgm:pt modelId="{64CD5885-0F2B-5644-AD9A-223740800198}" type="pres">
      <dgm:prSet presAssocID="{64CDF2AA-C5A2-3B44-950B-9EBB6DF022B1}" presName="aSpace" presStyleCnt="0"/>
      <dgm:spPr/>
    </dgm:pt>
  </dgm:ptLst>
  <dgm:cxnLst>
    <dgm:cxn modelId="{1355AE07-08BF-4C4F-A662-365BD78A6332}" type="presOf" srcId="{EC207F6B-4FEA-AC45-8EC9-FAF42BBF6047}" destId="{B9E472E9-5A38-F744-A565-6CC73288D490}" srcOrd="0" destOrd="0" presId="urn:microsoft.com/office/officeart/2005/8/layout/pyramid2"/>
    <dgm:cxn modelId="{A7FB9821-4E01-0144-A6AF-28EA4ADB3D65}" type="presOf" srcId="{64CDF2AA-C5A2-3B44-950B-9EBB6DF022B1}" destId="{EC2C8CF4-212C-DB44-AD3E-7A6A1A41673A}" srcOrd="0" destOrd="0" presId="urn:microsoft.com/office/officeart/2005/8/layout/pyramid2"/>
    <dgm:cxn modelId="{EB58F84C-D650-A648-A84E-736EA8D48AC1}" type="presOf" srcId="{5D0B79E0-7221-714B-B6CD-D217EC55502C}" destId="{53BF4E0F-F5E3-B447-94BA-F90FCC5EFF42}" srcOrd="0" destOrd="0" presId="urn:microsoft.com/office/officeart/2005/8/layout/pyramid2"/>
    <dgm:cxn modelId="{BC396B8F-054A-7F4D-853C-09350143180A}" srcId="{5D0B79E0-7221-714B-B6CD-D217EC55502C}" destId="{64CDF2AA-C5A2-3B44-950B-9EBB6DF022B1}" srcOrd="2" destOrd="0" parTransId="{8590C898-BC3D-1240-904E-9C7647AE1E1C}" sibTransId="{F07D6F16-90ED-5446-9736-BF51788D8405}"/>
    <dgm:cxn modelId="{6BB01291-0AFD-F540-A2DF-40D3E198E126}" type="presOf" srcId="{1B648058-DE5F-1A45-ACC4-EC4F28D1EDE3}" destId="{F7F0C8B4-63A6-A244-A727-E61337F5DFED}" srcOrd="0" destOrd="0" presId="urn:microsoft.com/office/officeart/2005/8/layout/pyramid2"/>
    <dgm:cxn modelId="{1D3C0C94-CC80-BD48-A9E1-BABFAD191CE4}" srcId="{5D0B79E0-7221-714B-B6CD-D217EC55502C}" destId="{EC207F6B-4FEA-AC45-8EC9-FAF42BBF6047}" srcOrd="0" destOrd="0" parTransId="{0D3B5EB1-E34F-D54A-9EA7-66D98528C4B7}" sibTransId="{FE821FE9-1B8A-9941-B67E-65121516277C}"/>
    <dgm:cxn modelId="{4BF0F4F4-F6E3-4546-9B37-8BD8EE45472E}" srcId="{5D0B79E0-7221-714B-B6CD-D217EC55502C}" destId="{1B648058-DE5F-1A45-ACC4-EC4F28D1EDE3}" srcOrd="1" destOrd="0" parTransId="{97EE4772-2CAF-3247-836B-33B8F594D42B}" sibTransId="{4C69AE2D-762E-F342-B298-A6606EF17A05}"/>
    <dgm:cxn modelId="{10311B01-BBEC-B64B-8EFC-558C618402D0}" type="presParOf" srcId="{53BF4E0F-F5E3-B447-94BA-F90FCC5EFF42}" destId="{03B1609A-7738-B54A-8E43-D754FB824FB1}" srcOrd="0" destOrd="0" presId="urn:microsoft.com/office/officeart/2005/8/layout/pyramid2"/>
    <dgm:cxn modelId="{10E2F779-556B-A742-B2EB-9B4387290570}" type="presParOf" srcId="{53BF4E0F-F5E3-B447-94BA-F90FCC5EFF42}" destId="{10D07999-EA08-C247-A805-C89AE5ECD095}" srcOrd="1" destOrd="0" presId="urn:microsoft.com/office/officeart/2005/8/layout/pyramid2"/>
    <dgm:cxn modelId="{1C5065DF-74EF-2E4F-AE76-668503F262DF}" type="presParOf" srcId="{10D07999-EA08-C247-A805-C89AE5ECD095}" destId="{B9E472E9-5A38-F744-A565-6CC73288D490}" srcOrd="0" destOrd="0" presId="urn:microsoft.com/office/officeart/2005/8/layout/pyramid2"/>
    <dgm:cxn modelId="{27730B13-C075-A54D-9782-60673FFB84B7}" type="presParOf" srcId="{10D07999-EA08-C247-A805-C89AE5ECD095}" destId="{10FB634A-FF0B-604F-80A4-C1076E5FEA83}" srcOrd="1" destOrd="0" presId="urn:microsoft.com/office/officeart/2005/8/layout/pyramid2"/>
    <dgm:cxn modelId="{AEB14198-9C41-0747-8C8D-54E4C731CE76}" type="presParOf" srcId="{10D07999-EA08-C247-A805-C89AE5ECD095}" destId="{F7F0C8B4-63A6-A244-A727-E61337F5DFED}" srcOrd="2" destOrd="0" presId="urn:microsoft.com/office/officeart/2005/8/layout/pyramid2"/>
    <dgm:cxn modelId="{D2F3C434-FDF1-AB44-A10C-BB1EC4DEC0E2}" type="presParOf" srcId="{10D07999-EA08-C247-A805-C89AE5ECD095}" destId="{C27426C8-A258-FE41-819A-FAC4761E0F95}" srcOrd="3" destOrd="0" presId="urn:microsoft.com/office/officeart/2005/8/layout/pyramid2"/>
    <dgm:cxn modelId="{9BED82D5-D46A-FD43-A451-BC0D36992D77}" type="presParOf" srcId="{10D07999-EA08-C247-A805-C89AE5ECD095}" destId="{EC2C8CF4-212C-DB44-AD3E-7A6A1A41673A}" srcOrd="4" destOrd="0" presId="urn:microsoft.com/office/officeart/2005/8/layout/pyramid2"/>
    <dgm:cxn modelId="{540AA0CF-177A-0B4F-BC1E-3C417B643D95}" type="presParOf" srcId="{10D07999-EA08-C247-A805-C89AE5ECD095}" destId="{64CD5885-0F2B-5644-AD9A-223740800198}"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0B79E0-7221-714B-B6CD-D217EC55502C}" type="doc">
      <dgm:prSet loTypeId="urn:microsoft.com/office/officeart/2005/8/layout/pyramid2" loCatId="pyramid" qsTypeId="urn:microsoft.com/office/officeart/2005/8/quickstyle/simple1" qsCatId="simple" csTypeId="urn:microsoft.com/office/officeart/2005/8/colors/accent0_3" csCatId="mainScheme" phldr="1"/>
      <dgm:spPr/>
      <dgm:t>
        <a:bodyPr/>
        <a:lstStyle/>
        <a:p>
          <a:endParaRPr lang="en-GB"/>
        </a:p>
      </dgm:t>
    </dgm:pt>
    <dgm:pt modelId="{EC207F6B-4FEA-AC45-8EC9-FAF42BBF6047}">
      <dgm:prSet/>
      <dgm:spPr/>
      <dgm:t>
        <a:bodyPr/>
        <a:lstStyle/>
        <a:p>
          <a:r>
            <a:rPr lang="nl-NL" dirty="0"/>
            <a:t>Design patterns</a:t>
          </a:r>
          <a:endParaRPr lang="en-NL" dirty="0"/>
        </a:p>
      </dgm:t>
    </dgm:pt>
    <dgm:pt modelId="{0D3B5EB1-E34F-D54A-9EA7-66D98528C4B7}" type="parTrans" cxnId="{1D3C0C94-CC80-BD48-A9E1-BABFAD191CE4}">
      <dgm:prSet/>
      <dgm:spPr/>
      <dgm:t>
        <a:bodyPr/>
        <a:lstStyle/>
        <a:p>
          <a:endParaRPr lang="en-GB"/>
        </a:p>
      </dgm:t>
    </dgm:pt>
    <dgm:pt modelId="{FE821FE9-1B8A-9941-B67E-65121516277C}" type="sibTrans" cxnId="{1D3C0C94-CC80-BD48-A9E1-BABFAD191CE4}">
      <dgm:prSet/>
      <dgm:spPr/>
      <dgm:t>
        <a:bodyPr/>
        <a:lstStyle/>
        <a:p>
          <a:endParaRPr lang="en-GB"/>
        </a:p>
      </dgm:t>
    </dgm:pt>
    <dgm:pt modelId="{1B648058-DE5F-1A45-ACC4-EC4F28D1EDE3}">
      <dgm:prSet/>
      <dgm:spPr/>
      <dgm:t>
        <a:bodyPr/>
        <a:lstStyle/>
        <a:p>
          <a:r>
            <a:rPr lang="nl-NL" dirty="0"/>
            <a:t>Design </a:t>
          </a:r>
          <a:r>
            <a:rPr lang="nl-NL" dirty="0" err="1"/>
            <a:t>principles</a:t>
          </a:r>
          <a:endParaRPr lang="en-NL" dirty="0"/>
        </a:p>
      </dgm:t>
    </dgm:pt>
    <dgm:pt modelId="{97EE4772-2CAF-3247-836B-33B8F594D42B}" type="parTrans" cxnId="{4BF0F4F4-F6E3-4546-9B37-8BD8EE45472E}">
      <dgm:prSet/>
      <dgm:spPr/>
      <dgm:t>
        <a:bodyPr/>
        <a:lstStyle/>
        <a:p>
          <a:endParaRPr lang="en-GB"/>
        </a:p>
      </dgm:t>
    </dgm:pt>
    <dgm:pt modelId="{4C69AE2D-762E-F342-B298-A6606EF17A05}" type="sibTrans" cxnId="{4BF0F4F4-F6E3-4546-9B37-8BD8EE45472E}">
      <dgm:prSet/>
      <dgm:spPr/>
      <dgm:t>
        <a:bodyPr/>
        <a:lstStyle/>
        <a:p>
          <a:endParaRPr lang="en-GB"/>
        </a:p>
      </dgm:t>
    </dgm:pt>
    <dgm:pt modelId="{64CDF2AA-C5A2-3B44-950B-9EBB6DF022B1}">
      <dgm:prSet/>
      <dgm:spPr/>
      <dgm:t>
        <a:bodyPr/>
        <a:lstStyle/>
        <a:p>
          <a:r>
            <a:rPr lang="nl-NL" dirty="0"/>
            <a:t>Design </a:t>
          </a:r>
          <a:r>
            <a:rPr lang="nl-NL" dirty="0" err="1"/>
            <a:t>properties</a:t>
          </a:r>
          <a:endParaRPr lang="en-NL" dirty="0"/>
        </a:p>
      </dgm:t>
    </dgm:pt>
    <dgm:pt modelId="{8590C898-BC3D-1240-904E-9C7647AE1E1C}" type="parTrans" cxnId="{BC396B8F-054A-7F4D-853C-09350143180A}">
      <dgm:prSet/>
      <dgm:spPr/>
      <dgm:t>
        <a:bodyPr/>
        <a:lstStyle/>
        <a:p>
          <a:endParaRPr lang="en-GB"/>
        </a:p>
      </dgm:t>
    </dgm:pt>
    <dgm:pt modelId="{F07D6F16-90ED-5446-9736-BF51788D8405}" type="sibTrans" cxnId="{BC396B8F-054A-7F4D-853C-09350143180A}">
      <dgm:prSet/>
      <dgm:spPr/>
      <dgm:t>
        <a:bodyPr/>
        <a:lstStyle/>
        <a:p>
          <a:endParaRPr lang="en-GB"/>
        </a:p>
      </dgm:t>
    </dgm:pt>
    <dgm:pt modelId="{53BF4E0F-F5E3-B447-94BA-F90FCC5EFF42}" type="pres">
      <dgm:prSet presAssocID="{5D0B79E0-7221-714B-B6CD-D217EC55502C}" presName="compositeShape" presStyleCnt="0">
        <dgm:presLayoutVars>
          <dgm:dir/>
          <dgm:resizeHandles/>
        </dgm:presLayoutVars>
      </dgm:prSet>
      <dgm:spPr/>
    </dgm:pt>
    <dgm:pt modelId="{03B1609A-7738-B54A-8E43-D754FB824FB1}" type="pres">
      <dgm:prSet presAssocID="{5D0B79E0-7221-714B-B6CD-D217EC55502C}" presName="pyramid" presStyleLbl="node1" presStyleIdx="0" presStyleCnt="1"/>
      <dgm:spPr/>
    </dgm:pt>
    <dgm:pt modelId="{10D07999-EA08-C247-A805-C89AE5ECD095}" type="pres">
      <dgm:prSet presAssocID="{5D0B79E0-7221-714B-B6CD-D217EC55502C}" presName="theList" presStyleCnt="0"/>
      <dgm:spPr/>
    </dgm:pt>
    <dgm:pt modelId="{B9E472E9-5A38-F744-A565-6CC73288D490}" type="pres">
      <dgm:prSet presAssocID="{EC207F6B-4FEA-AC45-8EC9-FAF42BBF6047}" presName="aNode" presStyleLbl="fgAcc1" presStyleIdx="0" presStyleCnt="3">
        <dgm:presLayoutVars>
          <dgm:bulletEnabled val="1"/>
        </dgm:presLayoutVars>
      </dgm:prSet>
      <dgm:spPr/>
    </dgm:pt>
    <dgm:pt modelId="{10FB634A-FF0B-604F-80A4-C1076E5FEA83}" type="pres">
      <dgm:prSet presAssocID="{EC207F6B-4FEA-AC45-8EC9-FAF42BBF6047}" presName="aSpace" presStyleCnt="0"/>
      <dgm:spPr/>
    </dgm:pt>
    <dgm:pt modelId="{F7F0C8B4-63A6-A244-A727-E61337F5DFED}" type="pres">
      <dgm:prSet presAssocID="{1B648058-DE5F-1A45-ACC4-EC4F28D1EDE3}" presName="aNode" presStyleLbl="fgAcc1" presStyleIdx="1" presStyleCnt="3">
        <dgm:presLayoutVars>
          <dgm:bulletEnabled val="1"/>
        </dgm:presLayoutVars>
      </dgm:prSet>
      <dgm:spPr/>
    </dgm:pt>
    <dgm:pt modelId="{C27426C8-A258-FE41-819A-FAC4761E0F95}" type="pres">
      <dgm:prSet presAssocID="{1B648058-DE5F-1A45-ACC4-EC4F28D1EDE3}" presName="aSpace" presStyleCnt="0"/>
      <dgm:spPr/>
    </dgm:pt>
    <dgm:pt modelId="{EC2C8CF4-212C-DB44-AD3E-7A6A1A41673A}" type="pres">
      <dgm:prSet presAssocID="{64CDF2AA-C5A2-3B44-950B-9EBB6DF022B1}" presName="aNode" presStyleLbl="fgAcc1" presStyleIdx="2" presStyleCnt="3">
        <dgm:presLayoutVars>
          <dgm:bulletEnabled val="1"/>
        </dgm:presLayoutVars>
      </dgm:prSet>
      <dgm:spPr/>
    </dgm:pt>
    <dgm:pt modelId="{64CD5885-0F2B-5644-AD9A-223740800198}" type="pres">
      <dgm:prSet presAssocID="{64CDF2AA-C5A2-3B44-950B-9EBB6DF022B1}" presName="aSpace" presStyleCnt="0"/>
      <dgm:spPr/>
    </dgm:pt>
  </dgm:ptLst>
  <dgm:cxnLst>
    <dgm:cxn modelId="{1355AE07-08BF-4C4F-A662-365BD78A6332}" type="presOf" srcId="{EC207F6B-4FEA-AC45-8EC9-FAF42BBF6047}" destId="{B9E472E9-5A38-F744-A565-6CC73288D490}" srcOrd="0" destOrd="0" presId="urn:microsoft.com/office/officeart/2005/8/layout/pyramid2"/>
    <dgm:cxn modelId="{A7FB9821-4E01-0144-A6AF-28EA4ADB3D65}" type="presOf" srcId="{64CDF2AA-C5A2-3B44-950B-9EBB6DF022B1}" destId="{EC2C8CF4-212C-DB44-AD3E-7A6A1A41673A}" srcOrd="0" destOrd="0" presId="urn:microsoft.com/office/officeart/2005/8/layout/pyramid2"/>
    <dgm:cxn modelId="{EB58F84C-D650-A648-A84E-736EA8D48AC1}" type="presOf" srcId="{5D0B79E0-7221-714B-B6CD-D217EC55502C}" destId="{53BF4E0F-F5E3-B447-94BA-F90FCC5EFF42}" srcOrd="0" destOrd="0" presId="urn:microsoft.com/office/officeart/2005/8/layout/pyramid2"/>
    <dgm:cxn modelId="{BC396B8F-054A-7F4D-853C-09350143180A}" srcId="{5D0B79E0-7221-714B-B6CD-D217EC55502C}" destId="{64CDF2AA-C5A2-3B44-950B-9EBB6DF022B1}" srcOrd="2" destOrd="0" parTransId="{8590C898-BC3D-1240-904E-9C7647AE1E1C}" sibTransId="{F07D6F16-90ED-5446-9736-BF51788D8405}"/>
    <dgm:cxn modelId="{6BB01291-0AFD-F540-A2DF-40D3E198E126}" type="presOf" srcId="{1B648058-DE5F-1A45-ACC4-EC4F28D1EDE3}" destId="{F7F0C8B4-63A6-A244-A727-E61337F5DFED}" srcOrd="0" destOrd="0" presId="urn:microsoft.com/office/officeart/2005/8/layout/pyramid2"/>
    <dgm:cxn modelId="{1D3C0C94-CC80-BD48-A9E1-BABFAD191CE4}" srcId="{5D0B79E0-7221-714B-B6CD-D217EC55502C}" destId="{EC207F6B-4FEA-AC45-8EC9-FAF42BBF6047}" srcOrd="0" destOrd="0" parTransId="{0D3B5EB1-E34F-D54A-9EA7-66D98528C4B7}" sibTransId="{FE821FE9-1B8A-9941-B67E-65121516277C}"/>
    <dgm:cxn modelId="{4BF0F4F4-F6E3-4546-9B37-8BD8EE45472E}" srcId="{5D0B79E0-7221-714B-B6CD-D217EC55502C}" destId="{1B648058-DE5F-1A45-ACC4-EC4F28D1EDE3}" srcOrd="1" destOrd="0" parTransId="{97EE4772-2CAF-3247-836B-33B8F594D42B}" sibTransId="{4C69AE2D-762E-F342-B298-A6606EF17A05}"/>
    <dgm:cxn modelId="{10311B01-BBEC-B64B-8EFC-558C618402D0}" type="presParOf" srcId="{53BF4E0F-F5E3-B447-94BA-F90FCC5EFF42}" destId="{03B1609A-7738-B54A-8E43-D754FB824FB1}" srcOrd="0" destOrd="0" presId="urn:microsoft.com/office/officeart/2005/8/layout/pyramid2"/>
    <dgm:cxn modelId="{10E2F779-556B-A742-B2EB-9B4387290570}" type="presParOf" srcId="{53BF4E0F-F5E3-B447-94BA-F90FCC5EFF42}" destId="{10D07999-EA08-C247-A805-C89AE5ECD095}" srcOrd="1" destOrd="0" presId="urn:microsoft.com/office/officeart/2005/8/layout/pyramid2"/>
    <dgm:cxn modelId="{1C5065DF-74EF-2E4F-AE76-668503F262DF}" type="presParOf" srcId="{10D07999-EA08-C247-A805-C89AE5ECD095}" destId="{B9E472E9-5A38-F744-A565-6CC73288D490}" srcOrd="0" destOrd="0" presId="urn:microsoft.com/office/officeart/2005/8/layout/pyramid2"/>
    <dgm:cxn modelId="{27730B13-C075-A54D-9782-60673FFB84B7}" type="presParOf" srcId="{10D07999-EA08-C247-A805-C89AE5ECD095}" destId="{10FB634A-FF0B-604F-80A4-C1076E5FEA83}" srcOrd="1" destOrd="0" presId="urn:microsoft.com/office/officeart/2005/8/layout/pyramid2"/>
    <dgm:cxn modelId="{AEB14198-9C41-0747-8C8D-54E4C731CE76}" type="presParOf" srcId="{10D07999-EA08-C247-A805-C89AE5ECD095}" destId="{F7F0C8B4-63A6-A244-A727-E61337F5DFED}" srcOrd="2" destOrd="0" presId="urn:microsoft.com/office/officeart/2005/8/layout/pyramid2"/>
    <dgm:cxn modelId="{D2F3C434-FDF1-AB44-A10C-BB1EC4DEC0E2}" type="presParOf" srcId="{10D07999-EA08-C247-A805-C89AE5ECD095}" destId="{C27426C8-A258-FE41-819A-FAC4761E0F95}" srcOrd="3" destOrd="0" presId="urn:microsoft.com/office/officeart/2005/8/layout/pyramid2"/>
    <dgm:cxn modelId="{9BED82D5-D46A-FD43-A451-BC0D36992D77}" type="presParOf" srcId="{10D07999-EA08-C247-A805-C89AE5ECD095}" destId="{EC2C8CF4-212C-DB44-AD3E-7A6A1A41673A}" srcOrd="4" destOrd="0" presId="urn:microsoft.com/office/officeart/2005/8/layout/pyramid2"/>
    <dgm:cxn modelId="{540AA0CF-177A-0B4F-BC1E-3C417B643D95}" type="presParOf" srcId="{10D07999-EA08-C247-A805-C89AE5ECD095}" destId="{64CD5885-0F2B-5644-AD9A-223740800198}"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1609A-7738-B54A-8E43-D754FB824FB1}">
      <dsp:nvSpPr>
        <dsp:cNvPr id="0" name=""/>
        <dsp:cNvSpPr/>
      </dsp:nvSpPr>
      <dsp:spPr>
        <a:xfrm>
          <a:off x="2815200" y="0"/>
          <a:ext cx="4248000" cy="4248000"/>
        </a:xfrm>
        <a:prstGeom prst="triangl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E472E9-5A38-F744-A565-6CC73288D490}">
      <dsp:nvSpPr>
        <dsp:cNvPr id="0" name=""/>
        <dsp:cNvSpPr/>
      </dsp:nvSpPr>
      <dsp:spPr>
        <a:xfrm>
          <a:off x="4939200" y="427081"/>
          <a:ext cx="2761200" cy="1005581"/>
        </a:xfrm>
        <a:prstGeom prst="round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NL" sz="2600" kern="1200" dirty="0"/>
            <a:t>Design patterns</a:t>
          </a:r>
          <a:endParaRPr lang="en-NL" sz="2600" kern="1200" dirty="0"/>
        </a:p>
      </dsp:txBody>
      <dsp:txXfrm>
        <a:off x="4988288" y="476169"/>
        <a:ext cx="2663024" cy="907405"/>
      </dsp:txXfrm>
    </dsp:sp>
    <dsp:sp modelId="{F7F0C8B4-63A6-A244-A727-E61337F5DFED}">
      <dsp:nvSpPr>
        <dsp:cNvPr id="0" name=""/>
        <dsp:cNvSpPr/>
      </dsp:nvSpPr>
      <dsp:spPr>
        <a:xfrm>
          <a:off x="4939200" y="1558360"/>
          <a:ext cx="2761200" cy="1005581"/>
        </a:xfrm>
        <a:prstGeom prst="round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NL" sz="2600" kern="1200" dirty="0"/>
            <a:t>Design </a:t>
          </a:r>
          <a:r>
            <a:rPr lang="nl-NL" sz="2600" kern="1200" dirty="0" err="1"/>
            <a:t>principles</a:t>
          </a:r>
          <a:endParaRPr lang="en-NL" sz="2600" kern="1200" dirty="0"/>
        </a:p>
      </dsp:txBody>
      <dsp:txXfrm>
        <a:off x="4988288" y="1607448"/>
        <a:ext cx="2663024" cy="907405"/>
      </dsp:txXfrm>
    </dsp:sp>
    <dsp:sp modelId="{EC2C8CF4-212C-DB44-AD3E-7A6A1A41673A}">
      <dsp:nvSpPr>
        <dsp:cNvPr id="0" name=""/>
        <dsp:cNvSpPr/>
      </dsp:nvSpPr>
      <dsp:spPr>
        <a:xfrm>
          <a:off x="4939200" y="2689639"/>
          <a:ext cx="2761200" cy="1005581"/>
        </a:xfrm>
        <a:prstGeom prst="round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NL" sz="2600" kern="1200" dirty="0"/>
            <a:t>Design </a:t>
          </a:r>
          <a:r>
            <a:rPr lang="nl-NL" sz="2600" kern="1200" dirty="0" err="1"/>
            <a:t>properties</a:t>
          </a:r>
          <a:endParaRPr lang="en-NL" sz="2600" kern="1200" dirty="0"/>
        </a:p>
      </dsp:txBody>
      <dsp:txXfrm>
        <a:off x="4988288" y="2738727"/>
        <a:ext cx="2663024" cy="9074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1609A-7738-B54A-8E43-D754FB824FB1}">
      <dsp:nvSpPr>
        <dsp:cNvPr id="0" name=""/>
        <dsp:cNvSpPr/>
      </dsp:nvSpPr>
      <dsp:spPr>
        <a:xfrm>
          <a:off x="2815200" y="0"/>
          <a:ext cx="4248000" cy="4248000"/>
        </a:xfrm>
        <a:prstGeom prst="triangl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E472E9-5A38-F744-A565-6CC73288D490}">
      <dsp:nvSpPr>
        <dsp:cNvPr id="0" name=""/>
        <dsp:cNvSpPr/>
      </dsp:nvSpPr>
      <dsp:spPr>
        <a:xfrm>
          <a:off x="4939200" y="427081"/>
          <a:ext cx="2761200" cy="1005581"/>
        </a:xfrm>
        <a:prstGeom prst="round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NL" sz="2600" kern="1200" dirty="0"/>
            <a:t>Design patterns</a:t>
          </a:r>
          <a:endParaRPr lang="en-NL" sz="2600" kern="1200" dirty="0"/>
        </a:p>
      </dsp:txBody>
      <dsp:txXfrm>
        <a:off x="4988288" y="476169"/>
        <a:ext cx="2663024" cy="907405"/>
      </dsp:txXfrm>
    </dsp:sp>
    <dsp:sp modelId="{F7F0C8B4-63A6-A244-A727-E61337F5DFED}">
      <dsp:nvSpPr>
        <dsp:cNvPr id="0" name=""/>
        <dsp:cNvSpPr/>
      </dsp:nvSpPr>
      <dsp:spPr>
        <a:xfrm>
          <a:off x="4939200" y="1558360"/>
          <a:ext cx="2761200" cy="1005581"/>
        </a:xfrm>
        <a:prstGeom prst="round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NL" sz="2600" kern="1200" dirty="0"/>
            <a:t>Design </a:t>
          </a:r>
          <a:r>
            <a:rPr lang="nl-NL" sz="2600" kern="1200" dirty="0" err="1"/>
            <a:t>principles</a:t>
          </a:r>
          <a:endParaRPr lang="en-NL" sz="2600" kern="1200" dirty="0"/>
        </a:p>
      </dsp:txBody>
      <dsp:txXfrm>
        <a:off x="4988288" y="1607448"/>
        <a:ext cx="2663024" cy="907405"/>
      </dsp:txXfrm>
    </dsp:sp>
    <dsp:sp modelId="{EC2C8CF4-212C-DB44-AD3E-7A6A1A41673A}">
      <dsp:nvSpPr>
        <dsp:cNvPr id="0" name=""/>
        <dsp:cNvSpPr/>
      </dsp:nvSpPr>
      <dsp:spPr>
        <a:xfrm>
          <a:off x="4939200" y="2689639"/>
          <a:ext cx="2761200" cy="1005581"/>
        </a:xfrm>
        <a:prstGeom prst="round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nl-NL" sz="2600" kern="1200" dirty="0"/>
            <a:t>Design </a:t>
          </a:r>
          <a:r>
            <a:rPr lang="nl-NL" sz="2600" kern="1200" dirty="0" err="1"/>
            <a:t>properties</a:t>
          </a:r>
          <a:endParaRPr lang="en-NL" sz="2600" kern="1200" dirty="0"/>
        </a:p>
      </dsp:txBody>
      <dsp:txXfrm>
        <a:off x="4988288" y="2738727"/>
        <a:ext cx="2663024" cy="907405"/>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6" name="Afbeelding 4">
            <a:extLst>
              <a:ext uri="{FF2B5EF4-FFF2-40B4-BE49-F238E27FC236}">
                <a16:creationId xmlns:a16="http://schemas.microsoft.com/office/drawing/2014/main" id="{3E43DDCB-339E-4C3A-9E9E-C22943510D3B}"/>
              </a:ext>
            </a:extLst>
          </p:cNvPr>
          <p:cNvPicPr>
            <a:picLocks noChangeAspect="1"/>
          </p:cNvPicPr>
          <p:nvPr userDrawn="1"/>
        </p:nvPicPr>
        <p:blipFill>
          <a:blip r:embed="rId2"/>
          <a:stretch>
            <a:fillRect/>
          </a:stretch>
        </p:blipFill>
        <p:spPr>
          <a:xfrm>
            <a:off x="5034507" y="1152437"/>
            <a:ext cx="5313453" cy="3382701"/>
          </a:xfrm>
          <a:prstGeom prst="rect">
            <a:avLst/>
          </a:prstGeom>
        </p:spPr>
      </p:pic>
      <p:sp>
        <p:nvSpPr>
          <p:cNvPr id="29" name="Tijdelijke aanduiding voor tekst 28">
            <a:extLst>
              <a:ext uri="{FF2B5EF4-FFF2-40B4-BE49-F238E27FC236}">
                <a16:creationId xmlns:a16="http://schemas.microsoft.com/office/drawing/2014/main" id="{FDED8E11-341A-45D2-85B1-F7C4DB53232E}"/>
              </a:ext>
            </a:extLst>
          </p:cNvPr>
          <p:cNvSpPr>
            <a:spLocks noGrp="1"/>
          </p:cNvSpPr>
          <p:nvPr>
            <p:ph type="body" sz="quarter" idx="11" hasCustomPrompt="1"/>
          </p:nvPr>
        </p:nvSpPr>
        <p:spPr>
          <a:xfrm>
            <a:off x="893235" y="5095875"/>
            <a:ext cx="10452100" cy="1009650"/>
          </a:xfrm>
        </p:spPr>
        <p:txBody>
          <a:bodyPr>
            <a:normAutofit/>
          </a:bodyPr>
          <a:lstStyle>
            <a:lvl1pPr marL="0" indent="0">
              <a:buNone/>
              <a:defRPr lang="en-GB" sz="2475" b="0" i="0" u="none" strike="noStrike" cap="all" spc="0" baseline="0" dirty="0">
                <a:ln>
                  <a:noFill/>
                </a:ln>
                <a:solidFill>
                  <a:srgbClr val="000000"/>
                </a:solidFill>
                <a:uFillTx/>
                <a:latin typeface="Avenir Next Condensed Medium" panose="020B0606020202020204" pitchFamily="34" charset="0"/>
                <a:ea typeface="Avenir Next Condensed Medium" panose="020B0606020202020204" pitchFamily="34" charset="0"/>
                <a:cs typeface="Avenir Next Condensed Medium" panose="020B0606020202020204" pitchFamily="34" charset="0"/>
                <a:sym typeface="Avenir Next Condensed Medium"/>
              </a:defRPr>
            </a:lvl1pPr>
          </a:lstStyle>
          <a:p>
            <a:pPr lvl="0"/>
            <a:r>
              <a:rPr lang="nl-NL" dirty="0"/>
              <a:t>VOORBEELD VAN EEN ONDERTITEL</a:t>
            </a:r>
            <a:endParaRPr lang="en-GB" dirty="0"/>
          </a:p>
        </p:txBody>
      </p:sp>
      <p:sp>
        <p:nvSpPr>
          <p:cNvPr id="34" name="Tijdelijke aanduiding voor tekst 33">
            <a:extLst>
              <a:ext uri="{FF2B5EF4-FFF2-40B4-BE49-F238E27FC236}">
                <a16:creationId xmlns:a16="http://schemas.microsoft.com/office/drawing/2014/main" id="{D9C3A310-643B-4139-9F62-77D06674713C}"/>
              </a:ext>
            </a:extLst>
          </p:cNvPr>
          <p:cNvSpPr>
            <a:spLocks noGrp="1"/>
          </p:cNvSpPr>
          <p:nvPr>
            <p:ph type="body" sz="quarter" idx="12" hasCustomPrompt="1"/>
          </p:nvPr>
        </p:nvSpPr>
        <p:spPr>
          <a:xfrm>
            <a:off x="893233" y="1196300"/>
            <a:ext cx="10458803" cy="588915"/>
          </a:xfrm>
        </p:spPr>
        <p:txBody>
          <a:bodyPr anchor="b">
            <a:noAutofit/>
          </a:bodyPr>
          <a:lstStyle>
            <a:lvl1pPr marL="0" indent="0">
              <a:buNone/>
              <a:defRPr lang="nl-NL" sz="1846" b="0" kern="1200" cap="all" baseline="0" dirty="0" smtClean="0">
                <a:solidFill>
                  <a:schemeClr val="tx2"/>
                </a:solidFill>
                <a:latin typeface="Avenir Next Condensed Medium" panose="020B0606020202020204" pitchFamily="34" charset="0"/>
                <a:ea typeface="Avenir Next Condensed Medium" panose="020B0606020202020204" pitchFamily="34" charset="0"/>
                <a:cs typeface="Avenir Next Condensed Medium" panose="020B0606020202020204" pitchFamily="34" charset="0"/>
                <a:sym typeface="Avenir Next Condensed Demi Bold"/>
              </a:defRPr>
            </a:lvl1pPr>
          </a:lstStyle>
          <a:p>
            <a:pPr lvl="0"/>
            <a:r>
              <a:rPr lang="nl-NL" dirty="0"/>
              <a:t>NAAM OPLEIDING/FACULTEIT</a:t>
            </a:r>
          </a:p>
        </p:txBody>
      </p:sp>
      <p:sp>
        <p:nvSpPr>
          <p:cNvPr id="3" name="Tijdelijke aanduiding voor tekst 2">
            <a:extLst>
              <a:ext uri="{FF2B5EF4-FFF2-40B4-BE49-F238E27FC236}">
                <a16:creationId xmlns:a16="http://schemas.microsoft.com/office/drawing/2014/main" id="{D3983EC9-36B1-B744-A87D-1AA0BEB38BFB}"/>
              </a:ext>
            </a:extLst>
          </p:cNvPr>
          <p:cNvSpPr>
            <a:spLocks noGrp="1"/>
          </p:cNvSpPr>
          <p:nvPr>
            <p:ph type="body" sz="quarter" idx="13" hasCustomPrompt="1"/>
          </p:nvPr>
        </p:nvSpPr>
        <p:spPr>
          <a:xfrm>
            <a:off x="893234" y="2214000"/>
            <a:ext cx="10452100" cy="2808000"/>
          </a:xfrm>
        </p:spPr>
        <p:txBody>
          <a:bodyPr>
            <a:normAutofit/>
          </a:bodyPr>
          <a:lstStyle>
            <a:lvl1pPr marL="0" indent="0">
              <a:lnSpc>
                <a:spcPct val="80000"/>
              </a:lnSpc>
              <a:buNone/>
              <a:defRPr sz="6750" b="1" cap="all" baseline="0">
                <a:latin typeface="Avenir Next Condensed Medium" panose="020B0606020202020204" pitchFamily="34" charset="0"/>
              </a:defRPr>
            </a:lvl1pPr>
          </a:lstStyle>
          <a:p>
            <a:r>
              <a:rPr lang="nl-NL" dirty="0"/>
              <a:t>Titel van de presentatie_</a:t>
            </a:r>
          </a:p>
        </p:txBody>
      </p:sp>
    </p:spTree>
    <p:extLst>
      <p:ext uri="{BB962C8B-B14F-4D97-AF65-F5344CB8AC3E}">
        <p14:creationId xmlns:p14="http://schemas.microsoft.com/office/powerpoint/2010/main" val="3585006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Tekst_">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D13B7015-BB4D-A84E-84E4-520C33B85DF3}"/>
              </a:ext>
            </a:extLst>
          </p:cNvPr>
          <p:cNvSpPr>
            <a:spLocks noGrp="1"/>
          </p:cNvSpPr>
          <p:nvPr>
            <p:ph type="title" hasCustomPrompt="1"/>
          </p:nvPr>
        </p:nvSpPr>
        <p:spPr/>
        <p:txBody>
          <a:bodyPr anchor="b">
            <a:normAutofit/>
          </a:bodyPr>
          <a:lstStyle>
            <a:lvl1pPr>
              <a:defRPr sz="3200">
                <a:solidFill>
                  <a:schemeClr val="tx2"/>
                </a:solidFill>
              </a:defRPr>
            </a:lvl1pPr>
          </a:lstStyle>
          <a:p>
            <a:r>
              <a:rPr lang="nl-NL" dirty="0"/>
              <a:t>ONDERWERP / titel</a:t>
            </a:r>
          </a:p>
        </p:txBody>
      </p:sp>
      <p:sp>
        <p:nvSpPr>
          <p:cNvPr id="6" name="Tijdelijke aanduiding voor tekst 2"/>
          <p:cNvSpPr>
            <a:spLocks noGrp="1"/>
          </p:cNvSpPr>
          <p:nvPr>
            <p:ph type="body" sz="quarter" idx="11"/>
          </p:nvPr>
        </p:nvSpPr>
        <p:spPr>
          <a:xfrm>
            <a:off x="838200" y="1925638"/>
            <a:ext cx="10515600" cy="4248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a:p>
        </p:txBody>
      </p:sp>
    </p:spTree>
    <p:extLst>
      <p:ext uri="{BB962C8B-B14F-4D97-AF65-F5344CB8AC3E}">
        <p14:creationId xmlns:p14="http://schemas.microsoft.com/office/powerpoint/2010/main" val="2631550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4" name="Titel 6">
            <a:extLst>
              <a:ext uri="{FF2B5EF4-FFF2-40B4-BE49-F238E27FC236}">
                <a16:creationId xmlns:a16="http://schemas.microsoft.com/office/drawing/2014/main" id="{24158585-8C9B-2444-8413-2968F1CB97F5}"/>
              </a:ext>
            </a:extLst>
          </p:cNvPr>
          <p:cNvSpPr>
            <a:spLocks noGrp="1"/>
          </p:cNvSpPr>
          <p:nvPr>
            <p:ph type="title" hasCustomPrompt="1"/>
          </p:nvPr>
        </p:nvSpPr>
        <p:spPr>
          <a:xfrm>
            <a:off x="838200" y="365129"/>
            <a:ext cx="10515600" cy="1325563"/>
          </a:xfrm>
        </p:spPr>
        <p:txBody>
          <a:bodyPr anchor="b">
            <a:normAutofit/>
          </a:bodyPr>
          <a:lstStyle>
            <a:lvl1pPr>
              <a:defRPr sz="3200">
                <a:solidFill>
                  <a:schemeClr val="tx2"/>
                </a:solidFill>
              </a:defRPr>
            </a:lvl1pPr>
          </a:lstStyle>
          <a:p>
            <a:r>
              <a:rPr lang="nl-NL" dirty="0"/>
              <a:t>ONDERWERP / titel</a:t>
            </a:r>
          </a:p>
        </p:txBody>
      </p:sp>
      <p:sp>
        <p:nvSpPr>
          <p:cNvPr id="7" name="Tijdelijke aanduiding voor tekst 2"/>
          <p:cNvSpPr>
            <a:spLocks noGrp="1"/>
          </p:cNvSpPr>
          <p:nvPr>
            <p:ph type="body" sz="quarter" idx="11"/>
          </p:nvPr>
        </p:nvSpPr>
        <p:spPr>
          <a:xfrm>
            <a:off x="838200" y="1925638"/>
            <a:ext cx="5257800" cy="4248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Tree>
    <p:extLst>
      <p:ext uri="{BB962C8B-B14F-4D97-AF65-F5344CB8AC3E}">
        <p14:creationId xmlns:p14="http://schemas.microsoft.com/office/powerpoint/2010/main" val="46748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Tekst en Afbeelding">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260C8E6A-14DF-4CBC-B795-FDA284EC4712}"/>
              </a:ext>
            </a:extLst>
          </p:cNvPr>
          <p:cNvSpPr>
            <a:spLocks noGrp="1"/>
          </p:cNvSpPr>
          <p:nvPr>
            <p:ph type="pic" sz="quarter" idx="11"/>
          </p:nvPr>
        </p:nvSpPr>
        <p:spPr>
          <a:xfrm>
            <a:off x="6553203" y="1917701"/>
            <a:ext cx="4800600" cy="4248000"/>
          </a:xfrm>
        </p:spPr>
        <p:txBody>
          <a:bodyPr>
            <a:normAutofit/>
          </a:bodyPr>
          <a:lstStyle>
            <a:lvl1pPr marL="0" indent="0">
              <a:buNone/>
              <a:defRPr sz="1275">
                <a:latin typeface="Arial" panose="020B0604020202020204" pitchFamily="34" charset="0"/>
                <a:cs typeface="Arial" panose="020B0604020202020204" pitchFamily="34" charset="0"/>
              </a:defRPr>
            </a:lvl1pPr>
          </a:lstStyle>
          <a:p>
            <a:r>
              <a:rPr lang="en-GB"/>
              <a:t>Click icon to add picture</a:t>
            </a:r>
            <a:endParaRPr lang="en-GB" dirty="0"/>
          </a:p>
        </p:txBody>
      </p:sp>
      <p:sp>
        <p:nvSpPr>
          <p:cNvPr id="7" name="Titel 6">
            <a:extLst>
              <a:ext uri="{FF2B5EF4-FFF2-40B4-BE49-F238E27FC236}">
                <a16:creationId xmlns:a16="http://schemas.microsoft.com/office/drawing/2014/main" id="{70688633-6D41-064D-B005-BBA9338D0D94}"/>
              </a:ext>
            </a:extLst>
          </p:cNvPr>
          <p:cNvSpPr>
            <a:spLocks noGrp="1"/>
          </p:cNvSpPr>
          <p:nvPr>
            <p:ph type="title" hasCustomPrompt="1"/>
          </p:nvPr>
        </p:nvSpPr>
        <p:spPr>
          <a:xfrm>
            <a:off x="838200" y="365129"/>
            <a:ext cx="10515600" cy="1325563"/>
          </a:xfrm>
        </p:spPr>
        <p:txBody>
          <a:bodyPr anchor="b">
            <a:normAutofit/>
          </a:bodyPr>
          <a:lstStyle>
            <a:lvl1pPr>
              <a:defRPr sz="3200">
                <a:solidFill>
                  <a:schemeClr val="tx2"/>
                </a:solidFill>
              </a:defRPr>
            </a:lvl1pPr>
          </a:lstStyle>
          <a:p>
            <a:r>
              <a:rPr lang="nl-NL" dirty="0"/>
              <a:t>ONDERWERP / titel</a:t>
            </a:r>
          </a:p>
        </p:txBody>
      </p:sp>
      <p:sp>
        <p:nvSpPr>
          <p:cNvPr id="8" name="Tijdelijke aanduiding voor tekst 2"/>
          <p:cNvSpPr>
            <a:spLocks noGrp="1"/>
          </p:cNvSpPr>
          <p:nvPr>
            <p:ph type="body" sz="quarter" idx="12"/>
          </p:nvPr>
        </p:nvSpPr>
        <p:spPr>
          <a:xfrm>
            <a:off x="838200" y="1926000"/>
            <a:ext cx="5257800" cy="42480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Tree>
    <p:extLst>
      <p:ext uri="{BB962C8B-B14F-4D97-AF65-F5344CB8AC3E}">
        <p14:creationId xmlns:p14="http://schemas.microsoft.com/office/powerpoint/2010/main" val="3351361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ubbele Titel en Tekst">
    <p:spTree>
      <p:nvGrpSpPr>
        <p:cNvPr id="1" name=""/>
        <p:cNvGrpSpPr/>
        <p:nvPr/>
      </p:nvGrpSpPr>
      <p:grpSpPr>
        <a:xfrm>
          <a:off x="0" y="0"/>
          <a:ext cx="0" cy="0"/>
          <a:chOff x="0" y="0"/>
          <a:chExt cx="0" cy="0"/>
        </a:xfrm>
      </p:grpSpPr>
      <p:sp>
        <p:nvSpPr>
          <p:cNvPr id="9" name="Tijdelijke aanduiding voor tekst 4">
            <a:extLst>
              <a:ext uri="{FF2B5EF4-FFF2-40B4-BE49-F238E27FC236}">
                <a16:creationId xmlns:a16="http://schemas.microsoft.com/office/drawing/2014/main" id="{4B8653B3-70AE-4E3E-9A4D-3EAF4B4F4A9E}"/>
              </a:ext>
            </a:extLst>
          </p:cNvPr>
          <p:cNvSpPr>
            <a:spLocks noGrp="1"/>
          </p:cNvSpPr>
          <p:nvPr>
            <p:ph type="body" sz="quarter" idx="15" hasCustomPrompt="1"/>
          </p:nvPr>
        </p:nvSpPr>
        <p:spPr>
          <a:xfrm>
            <a:off x="6553200" y="1778435"/>
            <a:ext cx="4800600" cy="413103"/>
          </a:xfrm>
        </p:spPr>
        <p:txBody>
          <a:bodyPr anchor="ctr">
            <a:noAutofit/>
          </a:bodyPr>
          <a:lstStyle>
            <a:lvl1pPr marL="0" indent="0">
              <a:buNone/>
              <a:defRPr sz="2000" b="1" baseline="0"/>
            </a:lvl1pPr>
          </a:lstStyle>
          <a:p>
            <a:pPr lvl="0"/>
            <a:r>
              <a:rPr lang="nl-NL" dirty="0"/>
              <a:t>Klik voor </a:t>
            </a:r>
            <a:r>
              <a:rPr lang="nl-NL" dirty="0" err="1"/>
              <a:t>subkop</a:t>
            </a:r>
            <a:endParaRPr lang="en-GB" dirty="0"/>
          </a:p>
        </p:txBody>
      </p:sp>
      <p:sp>
        <p:nvSpPr>
          <p:cNvPr id="10" name="Tijdelijke aanduiding voor tekst 4">
            <a:extLst>
              <a:ext uri="{FF2B5EF4-FFF2-40B4-BE49-F238E27FC236}">
                <a16:creationId xmlns:a16="http://schemas.microsoft.com/office/drawing/2014/main" id="{60C7571E-BBB1-4DDF-9329-A0C028CAE8FB}"/>
              </a:ext>
            </a:extLst>
          </p:cNvPr>
          <p:cNvSpPr>
            <a:spLocks noGrp="1"/>
          </p:cNvSpPr>
          <p:nvPr>
            <p:ph type="body" sz="quarter" idx="16" hasCustomPrompt="1"/>
          </p:nvPr>
        </p:nvSpPr>
        <p:spPr>
          <a:xfrm>
            <a:off x="838200" y="1778435"/>
            <a:ext cx="4800600" cy="413103"/>
          </a:xfrm>
        </p:spPr>
        <p:txBody>
          <a:bodyPr anchor="ctr">
            <a:noAutofit/>
          </a:bodyPr>
          <a:lstStyle>
            <a:lvl1pPr marL="0" indent="0">
              <a:buNone/>
              <a:defRPr sz="2000" b="1"/>
            </a:lvl1pPr>
          </a:lstStyle>
          <a:p>
            <a:pPr lvl="0"/>
            <a:r>
              <a:rPr lang="nl-NL" dirty="0"/>
              <a:t>Klik voor </a:t>
            </a:r>
            <a:r>
              <a:rPr lang="nl-NL" dirty="0" err="1"/>
              <a:t>subkop</a:t>
            </a:r>
            <a:endParaRPr lang="en-GB" dirty="0"/>
          </a:p>
        </p:txBody>
      </p:sp>
      <p:sp>
        <p:nvSpPr>
          <p:cNvPr id="8" name="Titel 6">
            <a:extLst>
              <a:ext uri="{FF2B5EF4-FFF2-40B4-BE49-F238E27FC236}">
                <a16:creationId xmlns:a16="http://schemas.microsoft.com/office/drawing/2014/main" id="{AB6897B6-1B30-8840-AEF5-653E3015C372}"/>
              </a:ext>
            </a:extLst>
          </p:cNvPr>
          <p:cNvSpPr>
            <a:spLocks noGrp="1"/>
          </p:cNvSpPr>
          <p:nvPr>
            <p:ph type="title" hasCustomPrompt="1"/>
          </p:nvPr>
        </p:nvSpPr>
        <p:spPr>
          <a:xfrm>
            <a:off x="838200" y="365129"/>
            <a:ext cx="10515600" cy="1325563"/>
          </a:xfrm>
        </p:spPr>
        <p:txBody>
          <a:bodyPr anchor="b">
            <a:normAutofit/>
          </a:bodyPr>
          <a:lstStyle>
            <a:lvl1pPr>
              <a:defRPr sz="3200">
                <a:solidFill>
                  <a:schemeClr val="tx2"/>
                </a:solidFill>
              </a:defRPr>
            </a:lvl1pPr>
          </a:lstStyle>
          <a:p>
            <a:r>
              <a:rPr lang="nl-NL" dirty="0"/>
              <a:t>ONDERWERP / titel</a:t>
            </a:r>
          </a:p>
        </p:txBody>
      </p:sp>
      <p:sp>
        <p:nvSpPr>
          <p:cNvPr id="3" name="Tijdelijke aanduiding voor tekst 2"/>
          <p:cNvSpPr>
            <a:spLocks noGrp="1"/>
          </p:cNvSpPr>
          <p:nvPr>
            <p:ph type="body" sz="quarter" idx="18"/>
          </p:nvPr>
        </p:nvSpPr>
        <p:spPr>
          <a:xfrm>
            <a:off x="838200" y="2286000"/>
            <a:ext cx="4800600" cy="3905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
        <p:nvSpPr>
          <p:cNvPr id="12" name="Tijdelijke aanduiding voor tekst 4"/>
          <p:cNvSpPr>
            <a:spLocks noGrp="1"/>
          </p:cNvSpPr>
          <p:nvPr>
            <p:ph type="body" sz="quarter" idx="19"/>
          </p:nvPr>
        </p:nvSpPr>
        <p:spPr>
          <a:xfrm>
            <a:off x="6553200" y="2286000"/>
            <a:ext cx="4800600" cy="39052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l-NL" dirty="0"/>
          </a:p>
        </p:txBody>
      </p:sp>
    </p:spTree>
    <p:extLst>
      <p:ext uri="{BB962C8B-B14F-4D97-AF65-F5344CB8AC3E}">
        <p14:creationId xmlns:p14="http://schemas.microsoft.com/office/powerpoint/2010/main" val="281301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13" name="Rechthoek">
            <a:extLst>
              <a:ext uri="{FF2B5EF4-FFF2-40B4-BE49-F238E27FC236}">
                <a16:creationId xmlns:a16="http://schemas.microsoft.com/office/drawing/2014/main" id="{2F35E840-7D0C-489A-B88C-9B5B6A358F43}"/>
              </a:ext>
            </a:extLst>
          </p:cNvPr>
          <p:cNvSpPr/>
          <p:nvPr/>
        </p:nvSpPr>
        <p:spPr>
          <a:xfrm>
            <a:off x="3149600" y="733425"/>
            <a:ext cx="5892800" cy="5391150"/>
          </a:xfrm>
          <a:prstGeom prst="rect">
            <a:avLst/>
          </a:prstGeom>
          <a:solidFill>
            <a:srgbClr val="000000"/>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sz="2400"/>
          </a:p>
        </p:txBody>
      </p:sp>
      <p:sp>
        <p:nvSpPr>
          <p:cNvPr id="20" name="Tijdelijke aanduiding voor tekst 19">
            <a:extLst>
              <a:ext uri="{FF2B5EF4-FFF2-40B4-BE49-F238E27FC236}">
                <a16:creationId xmlns:a16="http://schemas.microsoft.com/office/drawing/2014/main" id="{7E150451-5081-475D-A7BF-2CE6F5C377F5}"/>
              </a:ext>
            </a:extLst>
          </p:cNvPr>
          <p:cNvSpPr>
            <a:spLocks noGrp="1"/>
          </p:cNvSpPr>
          <p:nvPr>
            <p:ph type="body" sz="quarter" idx="11" hasCustomPrompt="1"/>
          </p:nvPr>
        </p:nvSpPr>
        <p:spPr>
          <a:xfrm>
            <a:off x="3640216" y="5429602"/>
            <a:ext cx="4910667" cy="493713"/>
          </a:xfrm>
        </p:spPr>
        <p:txBody>
          <a:bodyPr anchor="b"/>
          <a:lstStyle>
            <a:lvl1pPr marL="0" indent="0">
              <a:spcBef>
                <a:spcPts val="0"/>
              </a:spcBef>
              <a:buNone/>
              <a:defRPr sz="1800" cap="all" baseline="0">
                <a:solidFill>
                  <a:schemeClr val="bg1"/>
                </a:solidFill>
              </a:defRPr>
            </a:lvl1pPr>
          </a:lstStyle>
          <a:p>
            <a:pPr lvl="0"/>
            <a:r>
              <a:rPr lang="nl-NL" dirty="0"/>
              <a:t>NAAM</a:t>
            </a:r>
            <a:endParaRPr lang="en-GB" dirty="0"/>
          </a:p>
        </p:txBody>
      </p:sp>
      <p:sp>
        <p:nvSpPr>
          <p:cNvPr id="3" name="Tijdelijke aanduiding voor tekst 2">
            <a:extLst>
              <a:ext uri="{FF2B5EF4-FFF2-40B4-BE49-F238E27FC236}">
                <a16:creationId xmlns:a16="http://schemas.microsoft.com/office/drawing/2014/main" id="{B0DA6865-FA7E-094E-A575-DAADE998A20B}"/>
              </a:ext>
            </a:extLst>
          </p:cNvPr>
          <p:cNvSpPr>
            <a:spLocks noGrp="1"/>
          </p:cNvSpPr>
          <p:nvPr>
            <p:ph type="body" sz="quarter" idx="12" hasCustomPrompt="1"/>
          </p:nvPr>
        </p:nvSpPr>
        <p:spPr>
          <a:xfrm>
            <a:off x="3640216" y="1628775"/>
            <a:ext cx="4910667" cy="3600450"/>
          </a:xfrm>
        </p:spPr>
        <p:txBody>
          <a:bodyPr>
            <a:normAutofit/>
          </a:bodyPr>
          <a:lstStyle>
            <a:lvl1pPr marL="0" indent="0">
              <a:spcBef>
                <a:spcPts val="0"/>
              </a:spcBef>
              <a:buNone/>
              <a:defRPr sz="2800" cap="all" baseline="0">
                <a:solidFill>
                  <a:schemeClr val="bg1"/>
                </a:solidFill>
              </a:defRPr>
            </a:lvl1pPr>
          </a:lstStyle>
          <a:p>
            <a:r>
              <a:rPr lang="nl-NL" dirty="0"/>
              <a:t>‘QUOTE’</a:t>
            </a:r>
          </a:p>
        </p:txBody>
      </p:sp>
      <p:pic>
        <p:nvPicPr>
          <p:cNvPr id="6" name="Afbeelding 2">
            <a:extLst>
              <a:ext uri="{FF2B5EF4-FFF2-40B4-BE49-F238E27FC236}">
                <a16:creationId xmlns:a16="http://schemas.microsoft.com/office/drawing/2014/main" id="{FFDA8079-95BD-45E3-8313-ABF6A59ED207}"/>
              </a:ext>
            </a:extLst>
          </p:cNvPr>
          <p:cNvPicPr>
            <a:picLocks noChangeAspect="1"/>
          </p:cNvPicPr>
          <p:nvPr userDrawn="1"/>
        </p:nvPicPr>
        <p:blipFill>
          <a:blip r:embed="rId2"/>
          <a:stretch>
            <a:fillRect/>
          </a:stretch>
        </p:blipFill>
        <p:spPr>
          <a:xfrm>
            <a:off x="3644574" y="601590"/>
            <a:ext cx="355939" cy="297299"/>
          </a:xfrm>
          <a:prstGeom prst="rect">
            <a:avLst/>
          </a:prstGeom>
        </p:spPr>
      </p:pic>
    </p:spTree>
    <p:extLst>
      <p:ext uri="{BB962C8B-B14F-4D97-AF65-F5344CB8AC3E}">
        <p14:creationId xmlns:p14="http://schemas.microsoft.com/office/powerpoint/2010/main" val="2967552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Titel en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BE6917-89F7-48C5-A271-631CE8C0D5C1}"/>
              </a:ext>
            </a:extLst>
          </p:cNvPr>
          <p:cNvSpPr>
            <a:spLocks noGrp="1"/>
          </p:cNvSpPr>
          <p:nvPr>
            <p:ph type="title" hasCustomPrompt="1"/>
          </p:nvPr>
        </p:nvSpPr>
        <p:spPr>
          <a:xfrm>
            <a:off x="838200" y="365129"/>
            <a:ext cx="10515600" cy="955672"/>
          </a:xfrm>
        </p:spPr>
        <p:txBody>
          <a:bodyPr anchor="b">
            <a:normAutofit/>
          </a:bodyPr>
          <a:lstStyle>
            <a:lvl1pPr>
              <a:defRPr lang="en-GB" sz="3200" b="0" kern="1200" dirty="0" smtClean="0">
                <a:solidFill>
                  <a:srgbClr val="E50856"/>
                </a:solidFill>
                <a:latin typeface="Avenir Next Condensed"/>
                <a:ea typeface="Avenir Next Condensed"/>
                <a:cs typeface="Arial" panose="020B0604020202020204" pitchFamily="34" charset="0"/>
                <a:sym typeface="Avenir Next Condensed Demi Bold"/>
              </a:defRPr>
            </a:lvl1pPr>
          </a:lstStyle>
          <a:p>
            <a:pPr marL="0" lvl="0" indent="0" algn="l" defTabSz="685783" rtl="0" eaLnBrk="1" latinLnBrk="0" hangingPunct="1">
              <a:lnSpc>
                <a:spcPct val="90000"/>
              </a:lnSpc>
              <a:spcBef>
                <a:spcPts val="750"/>
              </a:spcBef>
              <a:buFont typeface="Arial" panose="020B0604020202020204" pitchFamily="34" charset="0"/>
              <a:buNone/>
            </a:pPr>
            <a:r>
              <a:rPr lang="nl-NL"/>
              <a:t>VOORBEELD VAN EEN ONDERWERP</a:t>
            </a:r>
            <a:endParaRPr lang="en-GB"/>
          </a:p>
        </p:txBody>
      </p:sp>
      <p:sp>
        <p:nvSpPr>
          <p:cNvPr id="3" name="Tijdelijke aanduiding voor inhoud 2">
            <a:extLst>
              <a:ext uri="{FF2B5EF4-FFF2-40B4-BE49-F238E27FC236}">
                <a16:creationId xmlns:a16="http://schemas.microsoft.com/office/drawing/2014/main" id="{1F4D8162-1AA2-4B35-BEA6-C78FDA7F8A36}"/>
              </a:ext>
            </a:extLst>
          </p:cNvPr>
          <p:cNvSpPr>
            <a:spLocks noGrp="1"/>
          </p:cNvSpPr>
          <p:nvPr>
            <p:ph idx="1" hasCustomPrompt="1"/>
          </p:nvPr>
        </p:nvSpPr>
        <p:spPr>
          <a:xfrm>
            <a:off x="838199" y="1440873"/>
            <a:ext cx="10515599" cy="4736090"/>
          </a:xfrm>
        </p:spPr>
        <p:txBody>
          <a:bodyPr>
            <a:normAutofit/>
          </a:bodyPr>
          <a:lstStyle>
            <a:lvl1pPr marL="0" indent="0">
              <a:buNone/>
              <a:defRPr sz="1700"/>
            </a:lvl1pPr>
          </a:lstStyle>
          <a:p>
            <a:pPr lvl="0"/>
            <a:r>
              <a:rPr lang="nl-NL" sz="1700"/>
              <a:t>Voorbeeldtekst</a:t>
            </a:r>
            <a:endParaRPr lang="en-GB"/>
          </a:p>
        </p:txBody>
      </p:sp>
    </p:spTree>
    <p:extLst>
      <p:ext uri="{BB962C8B-B14F-4D97-AF65-F5344CB8AC3E}">
        <p14:creationId xmlns:p14="http://schemas.microsoft.com/office/powerpoint/2010/main" val="1195938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6486190-F1D1-43BB-B712-AB7BE1C184AD}"/>
              </a:ext>
            </a:extLst>
          </p:cNvPr>
          <p:cNvSpPr>
            <a:spLocks noGrp="1"/>
          </p:cNvSpPr>
          <p:nvPr>
            <p:ph type="title"/>
          </p:nvPr>
        </p:nvSpPr>
        <p:spPr>
          <a:xfrm>
            <a:off x="838200" y="365129"/>
            <a:ext cx="10515600" cy="1325563"/>
          </a:xfrm>
          <a:prstGeom prst="rect">
            <a:avLst/>
          </a:prstGeom>
        </p:spPr>
        <p:txBody>
          <a:bodyPr vert="horz" lIns="91440" tIns="45720" rIns="91440" bIns="45720" rtlCol="0" anchor="b">
            <a:normAutofit/>
          </a:bodyPr>
          <a:lstStyle/>
          <a:p>
            <a:r>
              <a:rPr lang="nl-NL" dirty="0"/>
              <a:t>KLIK OM STIJL TE BEWERKEN</a:t>
            </a:r>
            <a:endParaRPr lang="en-GB" dirty="0"/>
          </a:p>
        </p:txBody>
      </p:sp>
      <p:sp>
        <p:nvSpPr>
          <p:cNvPr id="3" name="Tijdelijke aanduiding voor tekst 2">
            <a:extLst>
              <a:ext uri="{FF2B5EF4-FFF2-40B4-BE49-F238E27FC236}">
                <a16:creationId xmlns:a16="http://schemas.microsoft.com/office/drawing/2014/main" id="{6BC46703-C372-4CCF-BBDB-349EF159E7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en-GB" dirty="0"/>
          </a:p>
        </p:txBody>
      </p:sp>
      <p:pic>
        <p:nvPicPr>
          <p:cNvPr id="6" name="Afbeelding 5">
            <a:extLst>
              <a:ext uri="{FF2B5EF4-FFF2-40B4-BE49-F238E27FC236}">
                <a16:creationId xmlns:a16="http://schemas.microsoft.com/office/drawing/2014/main" id="{D2936B9B-9586-48DE-B845-C54BC129D8B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999687" y="6227764"/>
            <a:ext cx="1359194" cy="588915"/>
          </a:xfrm>
          <a:prstGeom prst="rect">
            <a:avLst/>
          </a:prstGeom>
        </p:spPr>
      </p:pic>
    </p:spTree>
    <p:extLst>
      <p:ext uri="{BB962C8B-B14F-4D97-AF65-F5344CB8AC3E}">
        <p14:creationId xmlns:p14="http://schemas.microsoft.com/office/powerpoint/2010/main" val="14963746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defTabSz="514337" rtl="0" eaLnBrk="1" latinLnBrk="0" hangingPunct="1">
        <a:lnSpc>
          <a:spcPct val="90000"/>
        </a:lnSpc>
        <a:spcBef>
          <a:spcPct val="0"/>
        </a:spcBef>
        <a:buNone/>
        <a:defRPr lang="nl-NL" sz="3200" b="1" kern="1200" cap="all" baseline="0" dirty="0">
          <a:solidFill>
            <a:schemeClr val="tx2"/>
          </a:solidFill>
          <a:latin typeface="Avenir Next Condensed Medium" panose="020B0606020202020204" pitchFamily="34" charset="0"/>
          <a:ea typeface="+mj-ea"/>
          <a:cs typeface="Arial" panose="020B0604020202020204" pitchFamily="34" charset="0"/>
          <a:sym typeface="Avenir Next Condensed Demi Bold"/>
        </a:defRPr>
      </a:lvl1pPr>
    </p:titleStyle>
    <p:bodyStyle>
      <a:lvl1pPr marL="180000" indent="-180000" algn="l" defTabSz="514337" rtl="0" eaLnBrk="1" latinLnBrk="0" hangingPunct="1">
        <a:lnSpc>
          <a:spcPct val="110000"/>
        </a:lnSpc>
        <a:spcBef>
          <a:spcPts val="0"/>
        </a:spcBef>
        <a:buFont typeface="Arial" panose="020B0604020202020204" pitchFamily="34" charset="0"/>
        <a:buChar char="•"/>
        <a:defRPr sz="2400" kern="1200">
          <a:solidFill>
            <a:schemeClr val="tx1"/>
          </a:solidFill>
          <a:latin typeface="Aptos" panose="020B0004020202020204" pitchFamily="34" charset="0"/>
          <a:ea typeface="+mn-ea"/>
          <a:cs typeface="Arial" panose="020B0604020202020204" pitchFamily="34" charset="0"/>
        </a:defRPr>
      </a:lvl1pPr>
      <a:lvl2pPr marL="360000" indent="-180000" algn="l" defTabSz="514337" rtl="0" eaLnBrk="1" latinLnBrk="0" hangingPunct="1">
        <a:lnSpc>
          <a:spcPct val="110000"/>
        </a:lnSpc>
        <a:spcBef>
          <a:spcPts val="0"/>
        </a:spcBef>
        <a:buFont typeface="Arial" panose="020B0604020202020204" pitchFamily="34" charset="0"/>
        <a:buChar char="­"/>
        <a:defRPr sz="2400" kern="1200">
          <a:solidFill>
            <a:schemeClr val="tx1"/>
          </a:solidFill>
          <a:latin typeface="Aptos" panose="020B0004020202020204" pitchFamily="34" charset="0"/>
          <a:ea typeface="+mn-ea"/>
          <a:cs typeface="Arial" panose="020B0604020202020204" pitchFamily="34" charset="0"/>
        </a:defRPr>
      </a:lvl2pPr>
      <a:lvl3pPr marL="540000" indent="-180000" algn="l" defTabSz="514337" rtl="0" eaLnBrk="1" latinLnBrk="0" hangingPunct="1">
        <a:lnSpc>
          <a:spcPct val="110000"/>
        </a:lnSpc>
        <a:spcBef>
          <a:spcPts val="0"/>
        </a:spcBef>
        <a:buFont typeface="Arial" panose="020B0604020202020204" pitchFamily="34" charset="0"/>
        <a:buChar char="•"/>
        <a:defRPr sz="2400" kern="1200">
          <a:solidFill>
            <a:schemeClr val="tx1"/>
          </a:solidFill>
          <a:latin typeface="Aptos" panose="020B0004020202020204" pitchFamily="34" charset="0"/>
          <a:ea typeface="+mn-ea"/>
          <a:cs typeface="Arial" panose="020B0604020202020204" pitchFamily="34" charset="0"/>
        </a:defRPr>
      </a:lvl3pPr>
      <a:lvl4pPr marL="720000" indent="-180000" algn="l" defTabSz="514337" rtl="0" eaLnBrk="1" latinLnBrk="0" hangingPunct="1">
        <a:lnSpc>
          <a:spcPct val="110000"/>
        </a:lnSpc>
        <a:spcBef>
          <a:spcPts val="0"/>
        </a:spcBef>
        <a:buFont typeface="Arial" panose="020B0604020202020204" pitchFamily="34" charset="0"/>
        <a:buChar char="•"/>
        <a:defRPr sz="2400" kern="1200">
          <a:solidFill>
            <a:schemeClr val="tx1"/>
          </a:solidFill>
          <a:latin typeface="Aptos" panose="020B0004020202020204" pitchFamily="34" charset="0"/>
          <a:ea typeface="+mn-ea"/>
          <a:cs typeface="Arial" panose="020B0604020202020204" pitchFamily="34" charset="0"/>
        </a:defRPr>
      </a:lvl4pPr>
      <a:lvl5pPr marL="900000" indent="-180000" algn="l" defTabSz="514337" rtl="0" eaLnBrk="1" latinLnBrk="0" hangingPunct="1">
        <a:lnSpc>
          <a:spcPct val="110000"/>
        </a:lnSpc>
        <a:spcBef>
          <a:spcPts val="0"/>
        </a:spcBef>
        <a:buFont typeface="Arial" panose="020B0604020202020204" pitchFamily="34" charset="0"/>
        <a:buChar char="•"/>
        <a:defRPr sz="2400" kern="1200">
          <a:solidFill>
            <a:schemeClr val="tx1"/>
          </a:solidFill>
          <a:latin typeface="Aptos" panose="020B0004020202020204" pitchFamily="34" charset="0"/>
          <a:ea typeface="+mn-ea"/>
          <a:cs typeface="Arial" panose="020B0604020202020204" pitchFamily="34" charset="0"/>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betterprogramming.pub/how-solid-remains-solid-software-principles-vs-patterns-c77c623a628b"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s://softengbook.org/chapter5"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betterprogramming.pub/how-solid-remains-solid-software-principles-vs-patterns-c77c623a628b"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Momentum" TargetMode="External"/><Relationship Id="rId2" Type="http://schemas.openxmlformats.org/officeDocument/2006/relationships/hyperlink" Target="https://en.wikipedia.org/wiki/Acceleration"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betterprogramming.pub/how-solid-remains-solid-software-principles-vs-patterns-c77c623a628b"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hyperlink" Target="https://softengbook.org/chapter5"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tekst 4"/>
          <p:cNvSpPr>
            <a:spLocks noGrp="1"/>
          </p:cNvSpPr>
          <p:nvPr>
            <p:ph type="body" sz="quarter" idx="11"/>
          </p:nvPr>
        </p:nvSpPr>
        <p:spPr/>
        <p:txBody>
          <a:bodyPr/>
          <a:lstStyle/>
          <a:p>
            <a:r>
              <a:rPr lang="nl-NL" dirty="0" err="1"/>
              <a:t>Principles</a:t>
            </a:r>
            <a:r>
              <a:rPr lang="nl-NL" dirty="0"/>
              <a:t> &amp; PATTERNS: </a:t>
            </a:r>
            <a:r>
              <a:rPr lang="nl-NL" dirty="0" err="1"/>
              <a:t>Strategy</a:t>
            </a:r>
            <a:r>
              <a:rPr lang="nl-NL" dirty="0"/>
              <a:t> &amp; OCP</a:t>
            </a:r>
          </a:p>
        </p:txBody>
      </p:sp>
      <p:sp>
        <p:nvSpPr>
          <p:cNvPr id="6" name="Tijdelijke aanduiding voor tekst 5"/>
          <p:cNvSpPr>
            <a:spLocks noGrp="1"/>
          </p:cNvSpPr>
          <p:nvPr>
            <p:ph type="body" sz="quarter" idx="12"/>
          </p:nvPr>
        </p:nvSpPr>
        <p:spPr/>
        <p:txBody>
          <a:bodyPr/>
          <a:lstStyle/>
          <a:p>
            <a:r>
              <a:rPr lang="nl-NL" dirty="0"/>
              <a:t>AIM – HBO-ICT</a:t>
            </a:r>
          </a:p>
        </p:txBody>
      </p:sp>
      <p:sp>
        <p:nvSpPr>
          <p:cNvPr id="7" name="Tijdelijke aanduiding voor tekst 6"/>
          <p:cNvSpPr>
            <a:spLocks noGrp="1"/>
          </p:cNvSpPr>
          <p:nvPr>
            <p:ph type="body" sz="quarter" idx="13"/>
          </p:nvPr>
        </p:nvSpPr>
        <p:spPr/>
        <p:txBody>
          <a:bodyPr/>
          <a:lstStyle/>
          <a:p>
            <a:r>
              <a:rPr lang="nl-NL" dirty="0"/>
              <a:t>Software</a:t>
            </a:r>
          </a:p>
          <a:p>
            <a:r>
              <a:rPr lang="nl-NL" dirty="0"/>
              <a:t>Design </a:t>
            </a:r>
          </a:p>
        </p:txBody>
      </p:sp>
    </p:spTree>
    <p:extLst>
      <p:ext uri="{BB962C8B-B14F-4D97-AF65-F5344CB8AC3E}">
        <p14:creationId xmlns:p14="http://schemas.microsoft.com/office/powerpoint/2010/main" val="3073293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31E5E-1E36-B14F-0CC9-C76B656E0B0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CBB7AA5-AA14-730E-D7DB-2164CC44F165}"/>
              </a:ext>
            </a:extLst>
          </p:cNvPr>
          <p:cNvSpPr>
            <a:spLocks noGrp="1"/>
          </p:cNvSpPr>
          <p:nvPr>
            <p:ph type="body" sz="quarter" idx="11"/>
          </p:nvPr>
        </p:nvSpPr>
        <p:spPr>
          <a:xfrm>
            <a:off x="3640216" y="5429602"/>
            <a:ext cx="4910667" cy="493713"/>
          </a:xfrm>
        </p:spPr>
        <p:txBody>
          <a:bodyPr>
            <a:normAutofit/>
          </a:bodyPr>
          <a:lstStyle/>
          <a:p>
            <a:r>
              <a:rPr lang="nl-NL" dirty="0" err="1"/>
              <a:t>What</a:t>
            </a:r>
            <a:r>
              <a:rPr lang="nl-NL" dirty="0"/>
              <a:t> are patterns</a:t>
            </a:r>
            <a:endParaRPr lang="en-GB" dirty="0"/>
          </a:p>
        </p:txBody>
      </p:sp>
      <p:sp>
        <p:nvSpPr>
          <p:cNvPr id="8" name="Text Placeholder 7">
            <a:extLst>
              <a:ext uri="{FF2B5EF4-FFF2-40B4-BE49-F238E27FC236}">
                <a16:creationId xmlns:a16="http://schemas.microsoft.com/office/drawing/2014/main" id="{53143815-5683-481E-B087-C223DAC9B8D3}"/>
              </a:ext>
            </a:extLst>
          </p:cNvPr>
          <p:cNvSpPr>
            <a:spLocks noGrp="1"/>
          </p:cNvSpPr>
          <p:nvPr>
            <p:ph type="body" sz="quarter" idx="12"/>
          </p:nvPr>
        </p:nvSpPr>
        <p:spPr>
          <a:xfrm>
            <a:off x="3640216" y="1628775"/>
            <a:ext cx="4910667" cy="3600450"/>
          </a:xfrm>
        </p:spPr>
        <p:txBody>
          <a:bodyPr>
            <a:normAutofit fontScale="85000" lnSpcReduction="10000"/>
          </a:bodyPr>
          <a:lstStyle/>
          <a:p>
            <a:r>
              <a:rPr lang="en-GB" dirty="0"/>
              <a:t>Patterns are, simply, something that repeats itself in a predictable manner.</a:t>
            </a:r>
            <a:br>
              <a:rPr lang="en-GB" dirty="0"/>
            </a:br>
            <a:r>
              <a:rPr lang="en-GB" dirty="0"/>
              <a:t>Our brains are terrific at identifying patterns. Not only that, they are good at predicting what those patterns imply, by using inductive thinking.</a:t>
            </a:r>
            <a:endParaRPr lang="nl-NL" dirty="0"/>
          </a:p>
        </p:txBody>
      </p:sp>
      <p:sp>
        <p:nvSpPr>
          <p:cNvPr id="12" name="TextBox 11">
            <a:extLst>
              <a:ext uri="{FF2B5EF4-FFF2-40B4-BE49-F238E27FC236}">
                <a16:creationId xmlns:a16="http://schemas.microsoft.com/office/drawing/2014/main" id="{C3AED444-EE07-7774-2198-B219B6A3224E}"/>
              </a:ext>
            </a:extLst>
          </p:cNvPr>
          <p:cNvSpPr txBox="1"/>
          <p:nvPr/>
        </p:nvSpPr>
        <p:spPr>
          <a:xfrm>
            <a:off x="3046378" y="6122988"/>
            <a:ext cx="6097656" cy="646331"/>
          </a:xfrm>
          <a:prstGeom prst="rect">
            <a:avLst/>
          </a:prstGeom>
          <a:noFill/>
        </p:spPr>
        <p:txBody>
          <a:bodyPr wrap="square">
            <a:spAutoFit/>
          </a:bodyPr>
          <a:lstStyle/>
          <a:p>
            <a:r>
              <a:rPr lang="nl-NL" dirty="0">
                <a:hlinkClick r:id="rId2"/>
              </a:rPr>
              <a:t>https://betterprogramming.pub/how-solid-remains-solid-software-principles-vs-patterns-c77c623a628b</a:t>
            </a:r>
            <a:r>
              <a:rPr lang="nl-NL" dirty="0"/>
              <a:t> </a:t>
            </a:r>
          </a:p>
        </p:txBody>
      </p:sp>
    </p:spTree>
    <p:extLst>
      <p:ext uri="{BB962C8B-B14F-4D97-AF65-F5344CB8AC3E}">
        <p14:creationId xmlns:p14="http://schemas.microsoft.com/office/powerpoint/2010/main" val="514680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CDE6F02-852B-D9B6-7CF5-96826F00F9F4}"/>
              </a:ext>
            </a:extLst>
          </p:cNvPr>
          <p:cNvSpPr>
            <a:spLocks noGrp="1"/>
          </p:cNvSpPr>
          <p:nvPr>
            <p:ph type="title"/>
          </p:nvPr>
        </p:nvSpPr>
        <p:spPr>
          <a:xfrm>
            <a:off x="838200" y="365129"/>
            <a:ext cx="10515600" cy="1325563"/>
          </a:xfrm>
        </p:spPr>
        <p:txBody>
          <a:bodyPr/>
          <a:lstStyle/>
          <a:p>
            <a:r>
              <a:rPr lang="nl-NL" dirty="0"/>
              <a:t>Patterns in </a:t>
            </a:r>
            <a:r>
              <a:rPr lang="nl-NL" dirty="0" err="1"/>
              <a:t>everyday</a:t>
            </a:r>
            <a:r>
              <a:rPr lang="nl-NL" dirty="0"/>
              <a:t> life</a:t>
            </a:r>
          </a:p>
        </p:txBody>
      </p:sp>
      <p:sp>
        <p:nvSpPr>
          <p:cNvPr id="7" name="Text Placeholder 6">
            <a:extLst>
              <a:ext uri="{FF2B5EF4-FFF2-40B4-BE49-F238E27FC236}">
                <a16:creationId xmlns:a16="http://schemas.microsoft.com/office/drawing/2014/main" id="{382E8246-14C3-9222-F93C-C48408CEC71A}"/>
              </a:ext>
            </a:extLst>
          </p:cNvPr>
          <p:cNvSpPr>
            <a:spLocks noGrp="1"/>
          </p:cNvSpPr>
          <p:nvPr>
            <p:ph type="body" sz="quarter" idx="11"/>
          </p:nvPr>
        </p:nvSpPr>
        <p:spPr>
          <a:xfrm>
            <a:off x="838200" y="1925638"/>
            <a:ext cx="10515600" cy="4248000"/>
          </a:xfrm>
        </p:spPr>
        <p:txBody>
          <a:bodyPr/>
          <a:lstStyle/>
          <a:p>
            <a:pPr marL="0" indent="0">
              <a:buNone/>
            </a:pPr>
            <a:r>
              <a:rPr lang="en-GB" dirty="0"/>
              <a:t>Examples of Patterns can also be found in every area of life:</a:t>
            </a:r>
          </a:p>
          <a:p>
            <a:r>
              <a:rPr lang="en-GB" dirty="0"/>
              <a:t>In the fashion industry, we have patterns as templates.</a:t>
            </a:r>
          </a:p>
          <a:p>
            <a:r>
              <a:rPr lang="en-GB" dirty="0"/>
              <a:t>In nature, we have visual patterns of symmetry, fractals, and more.</a:t>
            </a:r>
          </a:p>
          <a:p>
            <a:r>
              <a:rPr lang="en-GB" dirty="0"/>
              <a:t>In Software Engineering, we have design patterns.</a:t>
            </a:r>
          </a:p>
          <a:p>
            <a:endParaRPr lang="en-GB" dirty="0"/>
          </a:p>
          <a:p>
            <a:pPr marL="0" indent="0">
              <a:buNone/>
            </a:pPr>
            <a:r>
              <a:rPr lang="en-GB" dirty="0"/>
              <a:t>Patterns build upon principles, so we first need to learn some principles to be able to learn patterns. In fact, principles build upon so called design properties (</a:t>
            </a:r>
            <a:r>
              <a:rPr lang="en-GB" dirty="0">
                <a:hlinkClick r:id="rId2"/>
              </a:rPr>
              <a:t>https://softengbook.org/chapter5</a:t>
            </a:r>
            <a:r>
              <a:rPr lang="en-GB" dirty="0"/>
              <a:t>) </a:t>
            </a:r>
          </a:p>
          <a:p>
            <a:pPr marL="0" indent="0">
              <a:buNone/>
            </a:pPr>
            <a:endParaRPr lang="en-GB" dirty="0"/>
          </a:p>
        </p:txBody>
      </p:sp>
    </p:spTree>
    <p:extLst>
      <p:ext uri="{BB962C8B-B14F-4D97-AF65-F5344CB8AC3E}">
        <p14:creationId xmlns:p14="http://schemas.microsoft.com/office/powerpoint/2010/main" val="4154269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E36E7-8575-F111-9F6E-B917D9F427C3}"/>
              </a:ext>
            </a:extLst>
          </p:cNvPr>
          <p:cNvSpPr>
            <a:spLocks noGrp="1"/>
          </p:cNvSpPr>
          <p:nvPr>
            <p:ph type="title"/>
          </p:nvPr>
        </p:nvSpPr>
        <p:spPr/>
        <p:txBody>
          <a:bodyPr/>
          <a:lstStyle/>
          <a:p>
            <a:endParaRPr lang="nl-NL" dirty="0"/>
          </a:p>
        </p:txBody>
      </p:sp>
      <p:graphicFrame>
        <p:nvGraphicFramePr>
          <p:cNvPr id="4" name="Diagram 3">
            <a:extLst>
              <a:ext uri="{FF2B5EF4-FFF2-40B4-BE49-F238E27FC236}">
                <a16:creationId xmlns:a16="http://schemas.microsoft.com/office/drawing/2014/main" id="{AFC9C2E0-A88A-4C7E-5146-633CFEEBC51A}"/>
              </a:ext>
            </a:extLst>
          </p:cNvPr>
          <p:cNvGraphicFramePr/>
          <p:nvPr>
            <p:extLst>
              <p:ext uri="{D42A27DB-BD31-4B8C-83A1-F6EECF244321}">
                <p14:modId xmlns:p14="http://schemas.microsoft.com/office/powerpoint/2010/main" val="255078180"/>
              </p:ext>
            </p:extLst>
          </p:nvPr>
        </p:nvGraphicFramePr>
        <p:xfrm>
          <a:off x="838200" y="1925638"/>
          <a:ext cx="10515600" cy="42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3442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631EEFF-DEB8-4648-FBAB-D87D802E06CB}"/>
              </a:ext>
            </a:extLst>
          </p:cNvPr>
          <p:cNvSpPr>
            <a:spLocks noGrp="1"/>
          </p:cNvSpPr>
          <p:nvPr>
            <p:ph type="body" sz="quarter" idx="11"/>
          </p:nvPr>
        </p:nvSpPr>
        <p:spPr>
          <a:xfrm>
            <a:off x="3640216" y="5429602"/>
            <a:ext cx="4910667" cy="493713"/>
          </a:xfrm>
        </p:spPr>
        <p:txBody>
          <a:bodyPr>
            <a:normAutofit/>
          </a:bodyPr>
          <a:lstStyle/>
          <a:p>
            <a:r>
              <a:rPr lang="en-GB" dirty="0"/>
              <a:t>Design patterns</a:t>
            </a:r>
            <a:endParaRPr lang="nl-NL" dirty="0"/>
          </a:p>
        </p:txBody>
      </p:sp>
      <p:sp>
        <p:nvSpPr>
          <p:cNvPr id="6" name="Text Placeholder 5">
            <a:extLst>
              <a:ext uri="{FF2B5EF4-FFF2-40B4-BE49-F238E27FC236}">
                <a16:creationId xmlns:a16="http://schemas.microsoft.com/office/drawing/2014/main" id="{F5573C7B-99DE-C86D-313F-18C5E91EF3EA}"/>
              </a:ext>
            </a:extLst>
          </p:cNvPr>
          <p:cNvSpPr>
            <a:spLocks noGrp="1"/>
          </p:cNvSpPr>
          <p:nvPr>
            <p:ph type="body" sz="quarter" idx="12"/>
          </p:nvPr>
        </p:nvSpPr>
        <p:spPr>
          <a:xfrm>
            <a:off x="3640216" y="1628775"/>
            <a:ext cx="4910667" cy="3600450"/>
          </a:xfrm>
        </p:spPr>
        <p:txBody>
          <a:bodyPr>
            <a:normAutofit fontScale="92500"/>
          </a:bodyPr>
          <a:lstStyle/>
          <a:p>
            <a:r>
              <a:rPr lang="en-GB" dirty="0"/>
              <a:t>Design patterns are typical solutions to commonly occurring problems in software design. They are like pre-made blueprints that you can customize to solve a recurring design problem in your code.</a:t>
            </a:r>
            <a:endParaRPr lang="nl-NL" dirty="0"/>
          </a:p>
          <a:p>
            <a:endParaRPr lang="nl-NL" dirty="0"/>
          </a:p>
        </p:txBody>
      </p:sp>
    </p:spTree>
    <p:extLst>
      <p:ext uri="{BB962C8B-B14F-4D97-AF65-F5344CB8AC3E}">
        <p14:creationId xmlns:p14="http://schemas.microsoft.com/office/powerpoint/2010/main" val="2127301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nl-NL" altLang="nl-NL" err="1"/>
              <a:t>Once</a:t>
            </a:r>
            <a:r>
              <a:rPr lang="nl-NL" altLang="nl-NL"/>
              <a:t> </a:t>
            </a:r>
            <a:r>
              <a:rPr lang="nl-NL" altLang="nl-NL" err="1"/>
              <a:t>upon</a:t>
            </a:r>
            <a:r>
              <a:rPr lang="nl-NL" altLang="nl-NL"/>
              <a:t> a time... 1977</a:t>
            </a:r>
            <a:endParaRPr lang="en-US" altLang="nl-NL"/>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5435" y="2286001"/>
            <a:ext cx="2492375"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81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0224" y="2286001"/>
            <a:ext cx="2547938"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TextBox 7">
            <a:extLst>
              <a:ext uri="{FF2B5EF4-FFF2-40B4-BE49-F238E27FC236}">
                <a16:creationId xmlns:a16="http://schemas.microsoft.com/office/drawing/2014/main" id="{72DF9EC9-96AC-258A-DE57-266640BF026C}"/>
              </a:ext>
            </a:extLst>
          </p:cNvPr>
          <p:cNvSpPr txBox="1"/>
          <p:nvPr/>
        </p:nvSpPr>
        <p:spPr>
          <a:xfrm>
            <a:off x="806536" y="6323565"/>
            <a:ext cx="6097656" cy="369332"/>
          </a:xfrm>
          <a:prstGeom prst="rect">
            <a:avLst/>
          </a:prstGeom>
          <a:noFill/>
        </p:spPr>
        <p:txBody>
          <a:bodyPr wrap="square">
            <a:spAutoFit/>
          </a:bodyPr>
          <a:lstStyle/>
          <a:p>
            <a:r>
              <a:rPr lang="nl-NL" dirty="0" err="1"/>
              <a:t>https</a:t>
            </a:r>
            <a:r>
              <a:rPr lang="nl-NL" dirty="0"/>
              <a:t>://</a:t>
            </a:r>
            <a:r>
              <a:rPr lang="nl-NL" dirty="0" err="1"/>
              <a:t>refactoring.guru</a:t>
            </a:r>
            <a:r>
              <a:rPr lang="nl-NL" dirty="0"/>
              <a:t>/design-patterns/</a:t>
            </a:r>
            <a:r>
              <a:rPr lang="nl-NL" dirty="0" err="1"/>
              <a:t>history</a:t>
            </a:r>
            <a:endParaRPr lang="nl-NL" dirty="0"/>
          </a:p>
        </p:txBody>
      </p:sp>
    </p:spTree>
    <p:extLst>
      <p:ext uri="{BB962C8B-B14F-4D97-AF65-F5344CB8AC3E}">
        <p14:creationId xmlns:p14="http://schemas.microsoft.com/office/powerpoint/2010/main" val="4822197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nl-NL" altLang="nl-NL" dirty="0"/>
              <a:t>Een </a:t>
            </a:r>
            <a:r>
              <a:rPr lang="nl-NL" altLang="nl-NL" dirty="0" err="1"/>
              <a:t>Pattern</a:t>
            </a:r>
            <a:r>
              <a:rPr lang="nl-NL" altLang="nl-NL" dirty="0"/>
              <a:t> definitie</a:t>
            </a:r>
            <a:endParaRPr lang="en-US" altLang="nl-NL" dirty="0"/>
          </a:p>
        </p:txBody>
      </p:sp>
      <p:sp>
        <p:nvSpPr>
          <p:cNvPr id="9219" name="Content Placeholder 2"/>
          <p:cNvSpPr>
            <a:spLocks noGrp="1"/>
          </p:cNvSpPr>
          <p:nvPr>
            <p:ph type="body" sz="quarter" idx="11"/>
          </p:nvPr>
        </p:nvSpPr>
        <p:spPr/>
        <p:txBody>
          <a:bodyPr>
            <a:normAutofit/>
          </a:bodyPr>
          <a:lstStyle/>
          <a:p>
            <a:pPr marL="0" indent="0">
              <a:buNone/>
            </a:pPr>
            <a:r>
              <a:rPr lang="en-US" altLang="nl-NL" dirty="0"/>
              <a:t>“</a:t>
            </a:r>
            <a:r>
              <a:rPr lang="nl-NL" altLang="nl-NL" dirty="0"/>
              <a:t>Elk patroon beschrijft een probleem dat zich steeds opnieuw voordoet in onze omgeving, en beschrijft vervolgens de kern van de oplossing voor dat probleem, op zo'n manier dat je deze oplossing een miljoen keer kunt gebruiken, zonder het ooit tweemaal op dezelfde manier te doen</a:t>
            </a:r>
            <a:r>
              <a:rPr lang="en-US" altLang="nl-NL" dirty="0"/>
              <a:t>.” </a:t>
            </a:r>
          </a:p>
          <a:p>
            <a:pPr marL="0" indent="0">
              <a:buNone/>
            </a:pPr>
            <a:br>
              <a:rPr lang="en-US" altLang="nl-NL" dirty="0"/>
            </a:br>
            <a:r>
              <a:rPr lang="en-US" altLang="nl-NL" dirty="0"/>
              <a:t>(Alexander et al. 1977)</a:t>
            </a:r>
          </a:p>
        </p:txBody>
      </p:sp>
    </p:spTree>
    <p:extLst>
      <p:ext uri="{BB962C8B-B14F-4D97-AF65-F5344CB8AC3E}">
        <p14:creationId xmlns:p14="http://schemas.microsoft.com/office/powerpoint/2010/main" val="1502418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64BD2-0F41-B376-C929-1DB9CDAB55F3}"/>
              </a:ext>
            </a:extLst>
          </p:cNvPr>
          <p:cNvSpPr>
            <a:spLocks noGrp="1"/>
          </p:cNvSpPr>
          <p:nvPr>
            <p:ph type="title"/>
          </p:nvPr>
        </p:nvSpPr>
        <p:spPr/>
        <p:txBody>
          <a:bodyPr/>
          <a:lstStyle/>
          <a:p>
            <a:r>
              <a:rPr lang="nl-NL" dirty="0"/>
              <a:t>Patterns in eerder onderwijs</a:t>
            </a:r>
          </a:p>
        </p:txBody>
      </p:sp>
      <p:pic>
        <p:nvPicPr>
          <p:cNvPr id="1026" name="Picture 2" descr="Three-Layer Architecture Pattern | Spring Boot Application Three-Layer ...">
            <a:extLst>
              <a:ext uri="{FF2B5EF4-FFF2-40B4-BE49-F238E27FC236}">
                <a16:creationId xmlns:a16="http://schemas.microsoft.com/office/drawing/2014/main" id="{EDCC9E35-7F65-26C7-9B3E-51E926D3133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236" t="51962" r="5541" b="14954"/>
          <a:stretch>
            <a:fillRect/>
          </a:stretch>
        </p:blipFill>
        <p:spPr bwMode="auto">
          <a:xfrm>
            <a:off x="667265" y="3888712"/>
            <a:ext cx="10878064" cy="226894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ular Callout 3">
            <a:extLst>
              <a:ext uri="{FF2B5EF4-FFF2-40B4-BE49-F238E27FC236}">
                <a16:creationId xmlns:a16="http://schemas.microsoft.com/office/drawing/2014/main" id="{32DE87BC-B32B-0DFB-BA10-49815AE14344}"/>
              </a:ext>
            </a:extLst>
          </p:cNvPr>
          <p:cNvSpPr/>
          <p:nvPr/>
        </p:nvSpPr>
        <p:spPr>
          <a:xfrm>
            <a:off x="485896" y="1841058"/>
            <a:ext cx="3231994" cy="1640393"/>
          </a:xfrm>
          <a:prstGeom prst="wedgeRectCallout">
            <a:avLst>
              <a:gd name="adj1" fmla="val -1298"/>
              <a:gd name="adj2" fmla="val 6379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Data Transfer Object:</a:t>
            </a:r>
          </a:p>
          <a:p>
            <a:pPr marL="285750" indent="-285750" algn="ctr">
              <a:buFont typeface="Arial" panose="020B0604020202020204" pitchFamily="34" charset="0"/>
              <a:buChar char="•"/>
            </a:pPr>
            <a:r>
              <a:rPr lang="nl-NL" dirty="0"/>
              <a:t>Conversie van data van ene vorm naar andere vorm of met andere inhoud </a:t>
            </a:r>
          </a:p>
        </p:txBody>
      </p:sp>
      <p:sp>
        <p:nvSpPr>
          <p:cNvPr id="5" name="Rectangular Callout 4">
            <a:extLst>
              <a:ext uri="{FF2B5EF4-FFF2-40B4-BE49-F238E27FC236}">
                <a16:creationId xmlns:a16="http://schemas.microsoft.com/office/drawing/2014/main" id="{21FEC735-D2DE-E82D-462F-443F09A4B818}"/>
              </a:ext>
            </a:extLst>
          </p:cNvPr>
          <p:cNvSpPr/>
          <p:nvPr/>
        </p:nvSpPr>
        <p:spPr>
          <a:xfrm>
            <a:off x="5172727" y="1788607"/>
            <a:ext cx="5561537" cy="1640393"/>
          </a:xfrm>
          <a:prstGeom prst="wedgeRectCallout">
            <a:avLst>
              <a:gd name="adj1" fmla="val -35265"/>
              <a:gd name="adj2" fmla="val 6379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err="1"/>
              <a:t>Layer</a:t>
            </a:r>
            <a:r>
              <a:rPr lang="nl-NL" dirty="0"/>
              <a:t>: </a:t>
            </a:r>
          </a:p>
          <a:p>
            <a:pPr marL="285750" indent="-285750" algn="ctr">
              <a:buFont typeface="Arial" panose="020B0604020202020204" pitchFamily="34" charset="0"/>
              <a:buChar char="•"/>
            </a:pPr>
            <a:r>
              <a:rPr lang="nl-NL" dirty="0"/>
              <a:t>Mogelijkheid om een laag te vervangen door een andere implementatie.</a:t>
            </a:r>
          </a:p>
          <a:p>
            <a:pPr marL="285750" indent="-285750" algn="ctr">
              <a:buFont typeface="Arial" panose="020B0604020202020204" pitchFamily="34" charset="0"/>
              <a:buChar char="•"/>
            </a:pPr>
            <a:r>
              <a:rPr lang="nl-NL" dirty="0"/>
              <a:t>Communicatie van laag naar volgende laag, nooit eentje overslaan </a:t>
            </a:r>
          </a:p>
        </p:txBody>
      </p:sp>
      <p:sp>
        <p:nvSpPr>
          <p:cNvPr id="6" name="Rectangular Callout 5">
            <a:extLst>
              <a:ext uri="{FF2B5EF4-FFF2-40B4-BE49-F238E27FC236}">
                <a16:creationId xmlns:a16="http://schemas.microsoft.com/office/drawing/2014/main" id="{091DE135-4471-FE72-7E4F-9719D8E4EDE1}"/>
              </a:ext>
            </a:extLst>
          </p:cNvPr>
          <p:cNvSpPr/>
          <p:nvPr/>
        </p:nvSpPr>
        <p:spPr>
          <a:xfrm>
            <a:off x="4902013" y="1886522"/>
            <a:ext cx="5561537" cy="1640393"/>
          </a:xfrm>
          <a:prstGeom prst="wedgeRectCallout">
            <a:avLst>
              <a:gd name="adj1" fmla="val -35265"/>
              <a:gd name="adj2" fmla="val 6379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Service </a:t>
            </a:r>
            <a:r>
              <a:rPr lang="nl-NL" dirty="0" err="1"/>
              <a:t>Layer</a:t>
            </a:r>
            <a:r>
              <a:rPr lang="nl-NL" dirty="0"/>
              <a:t>: </a:t>
            </a:r>
          </a:p>
          <a:p>
            <a:pPr marL="285750" indent="-285750" algn="ctr">
              <a:buFont typeface="Arial" panose="020B0604020202020204" pitchFamily="34" charset="0"/>
              <a:buChar char="•"/>
            </a:pPr>
            <a:r>
              <a:rPr lang="nl-NL" dirty="0"/>
              <a:t>Scheiden van de API-functionaliteit en de (business) logica zoals algoritmes, rekenregels, validatie, etc.</a:t>
            </a:r>
          </a:p>
        </p:txBody>
      </p:sp>
      <p:sp>
        <p:nvSpPr>
          <p:cNvPr id="7" name="Rectangular Callout 6">
            <a:extLst>
              <a:ext uri="{FF2B5EF4-FFF2-40B4-BE49-F238E27FC236}">
                <a16:creationId xmlns:a16="http://schemas.microsoft.com/office/drawing/2014/main" id="{36DF897B-7C8C-9075-7BD7-5B15E0CAEC3E}"/>
              </a:ext>
            </a:extLst>
          </p:cNvPr>
          <p:cNvSpPr/>
          <p:nvPr/>
        </p:nvSpPr>
        <p:spPr>
          <a:xfrm>
            <a:off x="7231556" y="2297395"/>
            <a:ext cx="3231994" cy="1640393"/>
          </a:xfrm>
          <a:prstGeom prst="wedgeRectCallout">
            <a:avLst>
              <a:gd name="adj1" fmla="val -1298"/>
              <a:gd name="adj2" fmla="val 6379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Data Access Object:</a:t>
            </a:r>
          </a:p>
          <a:p>
            <a:pPr marL="285750" indent="-285750" algn="ctr">
              <a:buFont typeface="Arial" panose="020B0604020202020204" pitchFamily="34" charset="0"/>
              <a:buChar char="•"/>
            </a:pPr>
            <a:r>
              <a:rPr lang="nl-NL" dirty="0" err="1"/>
              <a:t>Encapsuleren</a:t>
            </a:r>
            <a:r>
              <a:rPr lang="nl-NL" dirty="0"/>
              <a:t> van toegang tot de database.</a:t>
            </a:r>
          </a:p>
          <a:p>
            <a:pPr marL="285750" indent="-285750" algn="ctr">
              <a:buFont typeface="Arial" panose="020B0604020202020204" pitchFamily="34" charset="0"/>
              <a:buChar char="•"/>
            </a:pPr>
            <a:r>
              <a:rPr lang="nl-NL" dirty="0"/>
              <a:t>Beter bekend als </a:t>
            </a:r>
            <a:r>
              <a:rPr lang="nl-NL" dirty="0" err="1"/>
              <a:t>Repository</a:t>
            </a:r>
            <a:endParaRPr lang="nl-NL" dirty="0"/>
          </a:p>
        </p:txBody>
      </p:sp>
    </p:spTree>
    <p:extLst>
      <p:ext uri="{BB962C8B-B14F-4D97-AF65-F5344CB8AC3E}">
        <p14:creationId xmlns:p14="http://schemas.microsoft.com/office/powerpoint/2010/main" val="637117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38200" y="365129"/>
            <a:ext cx="10515600" cy="1325563"/>
          </a:xfrm>
        </p:spPr>
        <p:txBody>
          <a:bodyPr>
            <a:normAutofit/>
          </a:bodyPr>
          <a:lstStyle/>
          <a:p>
            <a:r>
              <a:rPr lang="nl-NL" altLang="nl-NL"/>
              <a:t>Template </a:t>
            </a:r>
            <a:r>
              <a:rPr lang="nl-NL" altLang="nl-NL" err="1"/>
              <a:t>used</a:t>
            </a:r>
            <a:r>
              <a:rPr lang="nl-NL" altLang="nl-NL"/>
              <a:t> </a:t>
            </a:r>
            <a:r>
              <a:rPr lang="nl-NL" altLang="nl-NL" err="1"/>
              <a:t>for</a:t>
            </a:r>
            <a:r>
              <a:rPr lang="nl-NL" altLang="nl-NL"/>
              <a:t> Design </a:t>
            </a:r>
            <a:r>
              <a:rPr lang="nl-NL" altLang="nl-NL" err="1"/>
              <a:t>Patterns</a:t>
            </a:r>
            <a:endParaRPr lang="en-US" altLang="nl-NL"/>
          </a:p>
        </p:txBody>
      </p:sp>
      <p:sp>
        <p:nvSpPr>
          <p:cNvPr id="15363" name="Rectangle 3"/>
          <p:cNvSpPr>
            <a:spLocks noGrp="1" noChangeAspect="1" noChangeArrowheads="1"/>
          </p:cNvSpPr>
          <p:nvPr>
            <p:ph type="body" sz="quarter" idx="11"/>
          </p:nvPr>
        </p:nvSpPr>
        <p:spPr>
          <a:xfrm>
            <a:off x="838200" y="1925638"/>
            <a:ext cx="10515600" cy="4248000"/>
          </a:xfrm>
        </p:spPr>
        <p:txBody>
          <a:bodyPr>
            <a:normAutofit fontScale="85000" lnSpcReduction="20000"/>
          </a:bodyPr>
          <a:lstStyle/>
          <a:p>
            <a:r>
              <a:rPr lang="en-US" altLang="nl-NL" dirty="0"/>
              <a:t>Collected</a:t>
            </a:r>
            <a:r>
              <a:rPr lang="nl-NL" altLang="nl-NL" dirty="0"/>
              <a:t> in </a:t>
            </a:r>
            <a:r>
              <a:rPr lang="en-US" altLang="nl-NL" dirty="0"/>
              <a:t>catalogues</a:t>
            </a:r>
          </a:p>
          <a:p>
            <a:pPr lvl="1"/>
            <a:r>
              <a:rPr lang="nl-NL" altLang="nl-NL" b="1" dirty="0"/>
              <a:t>Name</a:t>
            </a:r>
          </a:p>
          <a:p>
            <a:pPr lvl="1"/>
            <a:r>
              <a:rPr lang="nl-NL" altLang="nl-NL" b="1" dirty="0" err="1"/>
              <a:t>Intent</a:t>
            </a:r>
            <a:endParaRPr lang="nl-NL" altLang="nl-NL" b="1" dirty="0"/>
          </a:p>
          <a:p>
            <a:pPr lvl="1"/>
            <a:r>
              <a:rPr lang="nl-NL" altLang="nl-NL" dirty="0" err="1"/>
              <a:t>Also</a:t>
            </a:r>
            <a:r>
              <a:rPr lang="nl-NL" altLang="nl-NL" dirty="0"/>
              <a:t> </a:t>
            </a:r>
            <a:r>
              <a:rPr lang="nl-NL" altLang="nl-NL" dirty="0" err="1"/>
              <a:t>Known</a:t>
            </a:r>
            <a:r>
              <a:rPr lang="nl-NL" altLang="nl-NL" dirty="0"/>
              <a:t> As</a:t>
            </a:r>
          </a:p>
          <a:p>
            <a:pPr lvl="1"/>
            <a:r>
              <a:rPr lang="nl-NL" altLang="nl-NL" b="1" dirty="0" err="1"/>
              <a:t>Motivation</a:t>
            </a:r>
            <a:r>
              <a:rPr lang="nl-NL" altLang="nl-NL" b="1" dirty="0"/>
              <a:t> (</a:t>
            </a:r>
            <a:r>
              <a:rPr lang="nl-NL" altLang="nl-NL" b="1" dirty="0" err="1"/>
              <a:t>Context+Problem</a:t>
            </a:r>
            <a:r>
              <a:rPr lang="nl-NL" altLang="nl-NL" b="1" dirty="0"/>
              <a:t>)</a:t>
            </a:r>
          </a:p>
          <a:p>
            <a:pPr lvl="1"/>
            <a:r>
              <a:rPr lang="en-US" altLang="nl-NL" dirty="0"/>
              <a:t>Applicability (Context)</a:t>
            </a:r>
          </a:p>
          <a:p>
            <a:pPr lvl="1"/>
            <a:r>
              <a:rPr lang="en-US" altLang="nl-NL" b="1" dirty="0"/>
              <a:t>Structure</a:t>
            </a:r>
          </a:p>
          <a:p>
            <a:pPr lvl="1"/>
            <a:r>
              <a:rPr lang="en-US" altLang="nl-NL" dirty="0"/>
              <a:t>Participants</a:t>
            </a:r>
          </a:p>
          <a:p>
            <a:pPr lvl="1"/>
            <a:r>
              <a:rPr lang="en-US" altLang="nl-NL" dirty="0"/>
              <a:t>Collaboration</a:t>
            </a:r>
          </a:p>
          <a:p>
            <a:pPr lvl="1"/>
            <a:r>
              <a:rPr lang="en-US" altLang="nl-NL" b="1" dirty="0"/>
              <a:t>Consequences</a:t>
            </a:r>
          </a:p>
          <a:p>
            <a:pPr lvl="1"/>
            <a:r>
              <a:rPr lang="en-US" altLang="nl-NL" dirty="0"/>
              <a:t>Implementation</a:t>
            </a:r>
          </a:p>
          <a:p>
            <a:pPr lvl="1"/>
            <a:r>
              <a:rPr lang="en-US" altLang="nl-NL" b="1" dirty="0"/>
              <a:t>Sample Code</a:t>
            </a:r>
          </a:p>
          <a:p>
            <a:pPr lvl="1"/>
            <a:r>
              <a:rPr lang="en-US" altLang="nl-NL" dirty="0"/>
              <a:t>Known Uses</a:t>
            </a:r>
          </a:p>
          <a:p>
            <a:pPr lvl="1"/>
            <a:r>
              <a:rPr lang="en-US" altLang="nl-NL" b="1" dirty="0"/>
              <a:t>Related Patterns</a:t>
            </a:r>
          </a:p>
        </p:txBody>
      </p:sp>
      <p:pic>
        <p:nvPicPr>
          <p:cNvPr id="153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7083" y="1860448"/>
            <a:ext cx="2857500" cy="3733800"/>
          </a:xfrm>
          <a:prstGeom prst="rect">
            <a:avLst/>
          </a:prstGeom>
          <a:noFill/>
          <a:ln w="9525" algn="ctr">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 name="Rectangular Callout 3">
            <a:extLst>
              <a:ext uri="{FF2B5EF4-FFF2-40B4-BE49-F238E27FC236}">
                <a16:creationId xmlns:a16="http://schemas.microsoft.com/office/drawing/2014/main" id="{921D5BE2-FE6B-F925-E6AB-D6FDA72277D9}"/>
              </a:ext>
            </a:extLst>
          </p:cNvPr>
          <p:cNvSpPr/>
          <p:nvPr/>
        </p:nvSpPr>
        <p:spPr>
          <a:xfrm>
            <a:off x="4871967" y="2240057"/>
            <a:ext cx="2448066" cy="1487291"/>
          </a:xfrm>
          <a:prstGeom prst="wedgeRectCallout">
            <a:avLst>
              <a:gd name="adj1" fmla="val -50065"/>
              <a:gd name="adj2" fmla="val 6651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err="1"/>
              <a:t>All</a:t>
            </a:r>
            <a:r>
              <a:rPr lang="nl-NL" dirty="0"/>
              <a:t> </a:t>
            </a:r>
            <a:r>
              <a:rPr lang="nl-NL" dirty="0" err="1"/>
              <a:t>bold</a:t>
            </a:r>
            <a:r>
              <a:rPr lang="nl-NL" dirty="0"/>
              <a:t> </a:t>
            </a:r>
            <a:r>
              <a:rPr lang="nl-NL" dirty="0" err="1"/>
              <a:t>parts</a:t>
            </a:r>
            <a:r>
              <a:rPr lang="nl-NL" dirty="0"/>
              <a:t> are </a:t>
            </a:r>
            <a:r>
              <a:rPr lang="nl-NL" dirty="0" err="1"/>
              <a:t>used</a:t>
            </a:r>
            <a:r>
              <a:rPr lang="nl-NL" dirty="0"/>
              <a:t> in </a:t>
            </a:r>
            <a:r>
              <a:rPr lang="nl-NL" dirty="0" err="1"/>
              <a:t>our</a:t>
            </a:r>
            <a:r>
              <a:rPr lang="nl-NL" dirty="0"/>
              <a:t> </a:t>
            </a:r>
            <a:r>
              <a:rPr lang="nl-NL" dirty="0" err="1"/>
              <a:t>reference</a:t>
            </a:r>
            <a:r>
              <a:rPr lang="nl-NL" dirty="0"/>
              <a:t> guide: </a:t>
            </a:r>
            <a:r>
              <a:rPr lang="nl-NL" dirty="0" err="1"/>
              <a:t>https</a:t>
            </a:r>
            <a:r>
              <a:rPr lang="nl-NL" dirty="0"/>
              <a:t>://</a:t>
            </a:r>
            <a:r>
              <a:rPr lang="nl-NL" dirty="0" err="1"/>
              <a:t>refactoring.guru</a:t>
            </a:r>
            <a:r>
              <a:rPr lang="nl-NL" dirty="0"/>
              <a:t>/design-patterns</a:t>
            </a:r>
          </a:p>
        </p:txBody>
      </p:sp>
    </p:spTree>
    <p:extLst>
      <p:ext uri="{BB962C8B-B14F-4D97-AF65-F5344CB8AC3E}">
        <p14:creationId xmlns:p14="http://schemas.microsoft.com/office/powerpoint/2010/main" val="289212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884C2-04B2-97FE-7066-BCEC7D53F6BA}"/>
              </a:ext>
            </a:extLst>
          </p:cNvPr>
          <p:cNvSpPr>
            <a:spLocks noGrp="1"/>
          </p:cNvSpPr>
          <p:nvPr>
            <p:ph type="title"/>
          </p:nvPr>
        </p:nvSpPr>
        <p:spPr>
          <a:xfrm>
            <a:off x="838200" y="365129"/>
            <a:ext cx="10515600" cy="1325563"/>
          </a:xfrm>
        </p:spPr>
        <p:txBody>
          <a:bodyPr/>
          <a:lstStyle/>
          <a:p>
            <a:r>
              <a:rPr lang="en-GB" dirty="0"/>
              <a:t>Classification of patterns</a:t>
            </a:r>
            <a:endParaRPr lang="nl-NL" dirty="0"/>
          </a:p>
        </p:txBody>
      </p:sp>
      <p:sp>
        <p:nvSpPr>
          <p:cNvPr id="3" name="Text Placeholder 2">
            <a:extLst>
              <a:ext uri="{FF2B5EF4-FFF2-40B4-BE49-F238E27FC236}">
                <a16:creationId xmlns:a16="http://schemas.microsoft.com/office/drawing/2014/main" id="{965164C6-5AE4-1DB6-D630-BC349C94E94F}"/>
              </a:ext>
            </a:extLst>
          </p:cNvPr>
          <p:cNvSpPr>
            <a:spLocks noGrp="1"/>
          </p:cNvSpPr>
          <p:nvPr>
            <p:ph type="body" sz="quarter" idx="11"/>
          </p:nvPr>
        </p:nvSpPr>
        <p:spPr>
          <a:xfrm>
            <a:off x="838200" y="1925638"/>
            <a:ext cx="10515600" cy="4248000"/>
          </a:xfrm>
        </p:spPr>
        <p:txBody>
          <a:bodyPr/>
          <a:lstStyle/>
          <a:p>
            <a:r>
              <a:rPr lang="en-GB" b="1" dirty="0"/>
              <a:t>Behavioural</a:t>
            </a:r>
            <a:r>
              <a:rPr lang="en-GB" dirty="0"/>
              <a:t> patterns take care of effective communication and the assignment of responsibilities between objects.</a:t>
            </a:r>
            <a:endParaRPr lang="nl-NL" dirty="0"/>
          </a:p>
          <a:p>
            <a:r>
              <a:rPr lang="en-GB" b="1" dirty="0"/>
              <a:t>Structural</a:t>
            </a:r>
            <a:r>
              <a:rPr lang="en-GB" dirty="0"/>
              <a:t> patterns explain how to assemble objects and classes into larger structures, while keeping these structures flexible and efficient.</a:t>
            </a:r>
          </a:p>
          <a:p>
            <a:r>
              <a:rPr lang="en-GB" b="1" dirty="0"/>
              <a:t>Creational</a:t>
            </a:r>
            <a:r>
              <a:rPr lang="en-GB" dirty="0"/>
              <a:t> patterns provide object creation mechanisms that increase flexibility and reuse of existing code.</a:t>
            </a:r>
          </a:p>
        </p:txBody>
      </p:sp>
    </p:spTree>
    <p:extLst>
      <p:ext uri="{BB962C8B-B14F-4D97-AF65-F5344CB8AC3E}">
        <p14:creationId xmlns:p14="http://schemas.microsoft.com/office/powerpoint/2010/main" val="1930319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D453544-A5A4-2CDD-2C8F-3C57C9C9F5EF}"/>
              </a:ext>
            </a:extLst>
          </p:cNvPr>
          <p:cNvSpPr>
            <a:spLocks noGrp="1"/>
          </p:cNvSpPr>
          <p:nvPr>
            <p:ph type="body" sz="quarter" idx="11"/>
          </p:nvPr>
        </p:nvSpPr>
        <p:spPr/>
        <p:txBody>
          <a:bodyPr/>
          <a:lstStyle/>
          <a:p>
            <a:endParaRPr lang="nl-NL"/>
          </a:p>
        </p:txBody>
      </p:sp>
      <p:sp>
        <p:nvSpPr>
          <p:cNvPr id="5" name="Text Placeholder 4">
            <a:extLst>
              <a:ext uri="{FF2B5EF4-FFF2-40B4-BE49-F238E27FC236}">
                <a16:creationId xmlns:a16="http://schemas.microsoft.com/office/drawing/2014/main" id="{8CD735F1-1024-8820-62DE-58B13A9A6F0A}"/>
              </a:ext>
            </a:extLst>
          </p:cNvPr>
          <p:cNvSpPr>
            <a:spLocks noGrp="1"/>
          </p:cNvSpPr>
          <p:nvPr>
            <p:ph type="body" sz="quarter" idx="12"/>
          </p:nvPr>
        </p:nvSpPr>
        <p:spPr/>
        <p:txBody>
          <a:bodyPr/>
          <a:lstStyle/>
          <a:p>
            <a:r>
              <a:rPr lang="nl-NL" dirty="0" err="1"/>
              <a:t>Strategy</a:t>
            </a:r>
            <a:endParaRPr lang="nl-NL" dirty="0"/>
          </a:p>
        </p:txBody>
      </p:sp>
      <p:sp>
        <p:nvSpPr>
          <p:cNvPr id="6" name="Explosion 1 5">
            <a:extLst>
              <a:ext uri="{FF2B5EF4-FFF2-40B4-BE49-F238E27FC236}">
                <a16:creationId xmlns:a16="http://schemas.microsoft.com/office/drawing/2014/main" id="{2CFBFC33-B3DE-FE26-AE01-13F29F299081}"/>
              </a:ext>
            </a:extLst>
          </p:cNvPr>
          <p:cNvSpPr/>
          <p:nvPr/>
        </p:nvSpPr>
        <p:spPr>
          <a:xfrm>
            <a:off x="9471992" y="646043"/>
            <a:ext cx="2623930" cy="1431235"/>
          </a:xfrm>
          <a:prstGeom prst="irregularSeal1">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err="1"/>
              <a:t>Behavioural</a:t>
            </a:r>
            <a:endParaRPr lang="nl-NL" dirty="0"/>
          </a:p>
        </p:txBody>
      </p:sp>
    </p:spTree>
    <p:extLst>
      <p:ext uri="{BB962C8B-B14F-4D97-AF65-F5344CB8AC3E}">
        <p14:creationId xmlns:p14="http://schemas.microsoft.com/office/powerpoint/2010/main" val="590514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55027D-D556-F640-4E4E-65BAE56D661F}"/>
              </a:ext>
            </a:extLst>
          </p:cNvPr>
          <p:cNvSpPr>
            <a:spLocks noGrp="1"/>
          </p:cNvSpPr>
          <p:nvPr>
            <p:ph type="title"/>
          </p:nvPr>
        </p:nvSpPr>
        <p:spPr>
          <a:xfrm>
            <a:off x="838200" y="365129"/>
            <a:ext cx="10515600" cy="1325563"/>
          </a:xfrm>
        </p:spPr>
        <p:txBody>
          <a:bodyPr/>
          <a:lstStyle/>
          <a:p>
            <a:r>
              <a:rPr lang="nl-NL" dirty="0" err="1"/>
              <a:t>Strategy</a:t>
            </a:r>
            <a:r>
              <a:rPr lang="nl-NL" dirty="0"/>
              <a:t> - INTENT</a:t>
            </a:r>
          </a:p>
        </p:txBody>
      </p:sp>
      <p:sp>
        <p:nvSpPr>
          <p:cNvPr id="5" name="Text Placeholder 4">
            <a:extLst>
              <a:ext uri="{FF2B5EF4-FFF2-40B4-BE49-F238E27FC236}">
                <a16:creationId xmlns:a16="http://schemas.microsoft.com/office/drawing/2014/main" id="{49805C59-AF63-CE3D-DD1A-5AA432B7668C}"/>
              </a:ext>
            </a:extLst>
          </p:cNvPr>
          <p:cNvSpPr>
            <a:spLocks noGrp="1"/>
          </p:cNvSpPr>
          <p:nvPr>
            <p:ph type="body" sz="quarter" idx="11"/>
          </p:nvPr>
        </p:nvSpPr>
        <p:spPr>
          <a:xfrm>
            <a:off x="838200" y="1925638"/>
            <a:ext cx="10515600" cy="4248000"/>
          </a:xfrm>
        </p:spPr>
        <p:txBody>
          <a:bodyPr>
            <a:normAutofit/>
          </a:bodyPr>
          <a:lstStyle/>
          <a:p>
            <a:r>
              <a:rPr lang="en-US" dirty="0"/>
              <a:t>Problem</a:t>
            </a:r>
          </a:p>
          <a:p>
            <a:pPr lvl="1"/>
            <a:r>
              <a:rPr lang="en-US" dirty="0"/>
              <a:t>How can we easily change the strategy of the algorithm?</a:t>
            </a:r>
          </a:p>
          <a:p>
            <a:pPr lvl="1"/>
            <a:r>
              <a:rPr lang="en-US" dirty="0"/>
              <a:t>How can we easily add new strategies? </a:t>
            </a:r>
          </a:p>
          <a:p>
            <a:r>
              <a:rPr lang="en-US" dirty="0"/>
              <a:t>Solution</a:t>
            </a:r>
          </a:p>
          <a:p>
            <a:pPr lvl="1"/>
            <a:r>
              <a:rPr lang="en-US" dirty="0"/>
              <a:t>For every strategy create a separate class that implements a shared interface</a:t>
            </a:r>
            <a:endParaRPr lang="en-GB" dirty="0"/>
          </a:p>
          <a:p>
            <a:r>
              <a:rPr lang="nl-NL" dirty="0" err="1"/>
              <a:t>Intent</a:t>
            </a:r>
            <a:endParaRPr lang="nl-NL" dirty="0"/>
          </a:p>
          <a:p>
            <a:pPr lvl="1"/>
            <a:r>
              <a:rPr lang="en-GB" dirty="0"/>
              <a:t>Define a family of algorithms, put each of them into a separate class, and make their objects interchangeable.</a:t>
            </a:r>
          </a:p>
          <a:p>
            <a:pPr lvl="1"/>
            <a:endParaRPr lang="nl-NL" dirty="0"/>
          </a:p>
        </p:txBody>
      </p:sp>
      <p:sp>
        <p:nvSpPr>
          <p:cNvPr id="12" name="Explosion 1 11">
            <a:extLst>
              <a:ext uri="{FF2B5EF4-FFF2-40B4-BE49-F238E27FC236}">
                <a16:creationId xmlns:a16="http://schemas.microsoft.com/office/drawing/2014/main" id="{F77DEABE-B0E3-173A-FE55-23D9325053E1}"/>
              </a:ext>
            </a:extLst>
          </p:cNvPr>
          <p:cNvSpPr/>
          <p:nvPr/>
        </p:nvSpPr>
        <p:spPr>
          <a:xfrm>
            <a:off x="10330249" y="227012"/>
            <a:ext cx="1594022" cy="914400"/>
          </a:xfrm>
          <a:prstGeom prst="irregularSeal1">
            <a:avLst/>
          </a:prstGeom>
          <a:solidFill>
            <a:srgbClr val="E5005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Demo</a:t>
            </a:r>
          </a:p>
        </p:txBody>
      </p:sp>
    </p:spTree>
    <p:extLst>
      <p:ext uri="{BB962C8B-B14F-4D97-AF65-F5344CB8AC3E}">
        <p14:creationId xmlns:p14="http://schemas.microsoft.com/office/powerpoint/2010/main" val="1469179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B21EB-E653-23E7-5B00-69D41CA7CF50}"/>
              </a:ext>
            </a:extLst>
          </p:cNvPr>
          <p:cNvSpPr>
            <a:spLocks noGrp="1"/>
          </p:cNvSpPr>
          <p:nvPr>
            <p:ph type="title"/>
          </p:nvPr>
        </p:nvSpPr>
        <p:spPr>
          <a:xfrm>
            <a:off x="838200" y="365129"/>
            <a:ext cx="10515600" cy="1325563"/>
          </a:xfrm>
        </p:spPr>
        <p:txBody>
          <a:bodyPr/>
          <a:lstStyle/>
          <a:p>
            <a:r>
              <a:rPr lang="nl-NL" dirty="0" err="1"/>
              <a:t>Strategy</a:t>
            </a:r>
            <a:r>
              <a:rPr lang="nl-NL" dirty="0"/>
              <a:t> – </a:t>
            </a:r>
            <a:r>
              <a:rPr lang="nl-NL" dirty="0" err="1"/>
              <a:t>applicability</a:t>
            </a:r>
            <a:r>
              <a:rPr lang="nl-NL" dirty="0"/>
              <a:t> </a:t>
            </a:r>
          </a:p>
        </p:txBody>
      </p:sp>
      <p:sp>
        <p:nvSpPr>
          <p:cNvPr id="3" name="Text Placeholder 2">
            <a:extLst>
              <a:ext uri="{FF2B5EF4-FFF2-40B4-BE49-F238E27FC236}">
                <a16:creationId xmlns:a16="http://schemas.microsoft.com/office/drawing/2014/main" id="{5806194F-1D6E-F9D5-29C3-8C6413CAFBEA}"/>
              </a:ext>
            </a:extLst>
          </p:cNvPr>
          <p:cNvSpPr>
            <a:spLocks noGrp="1"/>
          </p:cNvSpPr>
          <p:nvPr>
            <p:ph type="body" sz="quarter" idx="11"/>
          </p:nvPr>
        </p:nvSpPr>
        <p:spPr>
          <a:xfrm>
            <a:off x="838200" y="1925638"/>
            <a:ext cx="10515600" cy="4248000"/>
          </a:xfrm>
        </p:spPr>
        <p:txBody>
          <a:bodyPr>
            <a:normAutofit/>
          </a:bodyPr>
          <a:lstStyle/>
          <a:p>
            <a:r>
              <a:rPr lang="en-GB" dirty="0"/>
              <a:t>Use the Strategy pattern when you want to use </a:t>
            </a:r>
            <a:r>
              <a:rPr lang="en-GB" u="sng" dirty="0"/>
              <a:t>different variants </a:t>
            </a:r>
            <a:r>
              <a:rPr lang="en-GB" dirty="0"/>
              <a:t>of an algorithm within an object and be able to switch from one algorithm to another during runtime.</a:t>
            </a:r>
          </a:p>
          <a:p>
            <a:r>
              <a:rPr lang="en-GB" dirty="0"/>
              <a:t>Use the Strategy when you have a lot of similar classes that only differ in the way they </a:t>
            </a:r>
            <a:r>
              <a:rPr lang="en-GB" u="sng" dirty="0"/>
              <a:t>execute some behaviour</a:t>
            </a:r>
            <a:r>
              <a:rPr lang="en-GB" dirty="0"/>
              <a:t>.</a:t>
            </a:r>
          </a:p>
          <a:p>
            <a:r>
              <a:rPr lang="en-GB" dirty="0"/>
              <a:t>Use the pattern to </a:t>
            </a:r>
            <a:r>
              <a:rPr lang="en-GB" u="sng" dirty="0"/>
              <a:t>isolate the business logic</a:t>
            </a:r>
            <a:r>
              <a:rPr lang="en-GB" dirty="0"/>
              <a:t> of a class from the implementation details of algorithms that may not be as important in the context of that logic.</a:t>
            </a:r>
          </a:p>
          <a:p>
            <a:r>
              <a:rPr lang="en-GB" dirty="0"/>
              <a:t>Use the pattern when your class has a </a:t>
            </a:r>
            <a:r>
              <a:rPr lang="en-GB" u="sng" dirty="0"/>
              <a:t>massive conditional statement </a:t>
            </a:r>
            <a:r>
              <a:rPr lang="en-GB" dirty="0"/>
              <a:t>that switches between different variants of the same algorithm.</a:t>
            </a:r>
          </a:p>
          <a:p>
            <a:endParaRPr lang="nl-NL" dirty="0"/>
          </a:p>
        </p:txBody>
      </p:sp>
    </p:spTree>
    <p:extLst>
      <p:ext uri="{BB962C8B-B14F-4D97-AF65-F5344CB8AC3E}">
        <p14:creationId xmlns:p14="http://schemas.microsoft.com/office/powerpoint/2010/main" val="1311980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4F0CD90D-F371-8CB5-7605-B48CB4DD23EA}"/>
              </a:ext>
            </a:extLst>
          </p:cNvPr>
          <p:cNvSpPr>
            <a:spLocks noGrp="1"/>
          </p:cNvSpPr>
          <p:nvPr>
            <p:ph type="body" sz="quarter" idx="15"/>
          </p:nvPr>
        </p:nvSpPr>
        <p:spPr/>
        <p:txBody>
          <a:bodyPr/>
          <a:lstStyle/>
          <a:p>
            <a:r>
              <a:rPr lang="nl-NL" dirty="0"/>
              <a:t>Con</a:t>
            </a:r>
          </a:p>
        </p:txBody>
      </p:sp>
      <p:sp>
        <p:nvSpPr>
          <p:cNvPr id="12" name="Text Placeholder 11">
            <a:extLst>
              <a:ext uri="{FF2B5EF4-FFF2-40B4-BE49-F238E27FC236}">
                <a16:creationId xmlns:a16="http://schemas.microsoft.com/office/drawing/2014/main" id="{42B10267-397F-FA64-190C-BAABC8AF69EB}"/>
              </a:ext>
            </a:extLst>
          </p:cNvPr>
          <p:cNvSpPr>
            <a:spLocks noGrp="1"/>
          </p:cNvSpPr>
          <p:nvPr>
            <p:ph type="body" sz="quarter" idx="16"/>
          </p:nvPr>
        </p:nvSpPr>
        <p:spPr/>
        <p:txBody>
          <a:bodyPr/>
          <a:lstStyle/>
          <a:p>
            <a:r>
              <a:rPr lang="nl-NL" dirty="0"/>
              <a:t>Pro</a:t>
            </a:r>
          </a:p>
        </p:txBody>
      </p:sp>
      <p:sp>
        <p:nvSpPr>
          <p:cNvPr id="2" name="Title 1">
            <a:extLst>
              <a:ext uri="{FF2B5EF4-FFF2-40B4-BE49-F238E27FC236}">
                <a16:creationId xmlns:a16="http://schemas.microsoft.com/office/drawing/2014/main" id="{1E3CC91B-9B4A-3636-D454-4834C505C6D7}"/>
              </a:ext>
            </a:extLst>
          </p:cNvPr>
          <p:cNvSpPr>
            <a:spLocks noGrp="1"/>
          </p:cNvSpPr>
          <p:nvPr>
            <p:ph type="title"/>
          </p:nvPr>
        </p:nvSpPr>
        <p:spPr>
          <a:xfrm>
            <a:off x="838200" y="365129"/>
            <a:ext cx="10515600" cy="1325563"/>
          </a:xfrm>
        </p:spPr>
        <p:txBody>
          <a:bodyPr/>
          <a:lstStyle/>
          <a:p>
            <a:r>
              <a:rPr lang="nl-NL" dirty="0" err="1"/>
              <a:t>Strategy</a:t>
            </a:r>
            <a:r>
              <a:rPr lang="nl-NL" dirty="0"/>
              <a:t> – pros </a:t>
            </a:r>
            <a:r>
              <a:rPr lang="nl-NL" dirty="0" err="1"/>
              <a:t>and</a:t>
            </a:r>
            <a:r>
              <a:rPr lang="nl-NL" dirty="0"/>
              <a:t> </a:t>
            </a:r>
            <a:r>
              <a:rPr lang="nl-NL" dirty="0" err="1"/>
              <a:t>cons</a:t>
            </a:r>
            <a:endParaRPr lang="nl-NL" dirty="0"/>
          </a:p>
        </p:txBody>
      </p:sp>
      <p:sp>
        <p:nvSpPr>
          <p:cNvPr id="6" name="Text Placeholder 5">
            <a:extLst>
              <a:ext uri="{FF2B5EF4-FFF2-40B4-BE49-F238E27FC236}">
                <a16:creationId xmlns:a16="http://schemas.microsoft.com/office/drawing/2014/main" id="{A9BC3E4E-0593-471D-3B1B-4EC189E05B5F}"/>
              </a:ext>
            </a:extLst>
          </p:cNvPr>
          <p:cNvSpPr>
            <a:spLocks noGrp="1"/>
          </p:cNvSpPr>
          <p:nvPr>
            <p:ph type="body" sz="quarter" idx="18"/>
          </p:nvPr>
        </p:nvSpPr>
        <p:spPr>
          <a:xfrm>
            <a:off x="838200" y="2286000"/>
            <a:ext cx="4800600" cy="3905250"/>
          </a:xfrm>
        </p:spPr>
        <p:txBody>
          <a:bodyPr>
            <a:normAutofit fontScale="92500"/>
          </a:bodyPr>
          <a:lstStyle/>
          <a:p>
            <a:r>
              <a:rPr lang="en-GB" dirty="0"/>
              <a:t>You can swap algorithms used inside an object at runtime.</a:t>
            </a:r>
          </a:p>
          <a:p>
            <a:r>
              <a:rPr lang="en-GB" dirty="0"/>
              <a:t> You can isolate the implementation details of an algorithm from the code that uses it.</a:t>
            </a:r>
          </a:p>
          <a:p>
            <a:r>
              <a:rPr lang="en-GB" dirty="0"/>
              <a:t> You can replace inheritance with composition.</a:t>
            </a:r>
          </a:p>
          <a:p>
            <a:r>
              <a:rPr lang="en-GB" dirty="0"/>
              <a:t> Open/Closed </a:t>
            </a:r>
            <a:r>
              <a:rPr lang="en-GB" u="sng" dirty="0"/>
              <a:t>Principle</a:t>
            </a:r>
            <a:r>
              <a:rPr lang="en-GB" dirty="0"/>
              <a:t>. You can introduce new strategies without having to change the context.</a:t>
            </a:r>
          </a:p>
        </p:txBody>
      </p:sp>
      <p:sp>
        <p:nvSpPr>
          <p:cNvPr id="7" name="Text Placeholder 6">
            <a:extLst>
              <a:ext uri="{FF2B5EF4-FFF2-40B4-BE49-F238E27FC236}">
                <a16:creationId xmlns:a16="http://schemas.microsoft.com/office/drawing/2014/main" id="{8CBF3F1E-C748-2433-627D-A8C843CAB934}"/>
              </a:ext>
            </a:extLst>
          </p:cNvPr>
          <p:cNvSpPr>
            <a:spLocks noGrp="1"/>
          </p:cNvSpPr>
          <p:nvPr>
            <p:ph type="body" sz="quarter" idx="19"/>
          </p:nvPr>
        </p:nvSpPr>
        <p:spPr>
          <a:xfrm>
            <a:off x="6553200" y="2286000"/>
            <a:ext cx="4800600" cy="3905250"/>
          </a:xfrm>
        </p:spPr>
        <p:txBody>
          <a:bodyPr>
            <a:normAutofit fontScale="70000" lnSpcReduction="20000"/>
          </a:bodyPr>
          <a:lstStyle/>
          <a:p>
            <a:r>
              <a:rPr lang="en-GB" dirty="0"/>
              <a:t>If you only have a couple of algorithms and they rarely change, there’s no real reason to overcomplicate the program with new classes and interfaces that come along with the pattern.</a:t>
            </a:r>
          </a:p>
          <a:p>
            <a:r>
              <a:rPr lang="en-GB" dirty="0"/>
              <a:t> Clients must be aware of the differences between strategies to be able to select a proper one.</a:t>
            </a:r>
          </a:p>
          <a:p>
            <a:r>
              <a:rPr lang="en-GB" dirty="0"/>
              <a:t> A lot of modern programming languages have functional type support that lets you implement different versions of an algorithm inside a set of anonymous functions. Then you could use these functions exactly as you’d have used the strategy objects, but without bloating your code with extra classes and interfaces.</a:t>
            </a:r>
          </a:p>
          <a:p>
            <a:endParaRPr lang="nl-NL" dirty="0"/>
          </a:p>
        </p:txBody>
      </p:sp>
    </p:spTree>
    <p:extLst>
      <p:ext uri="{BB962C8B-B14F-4D97-AF65-F5344CB8AC3E}">
        <p14:creationId xmlns:p14="http://schemas.microsoft.com/office/powerpoint/2010/main" val="2913344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Open/Closed Principle</a:t>
            </a:r>
          </a:p>
        </p:txBody>
      </p:sp>
      <p:sp>
        <p:nvSpPr>
          <p:cNvPr id="3" name="Content Placeholder 2"/>
          <p:cNvSpPr>
            <a:spLocks noGrp="1"/>
          </p:cNvSpPr>
          <p:nvPr>
            <p:ph type="body" sz="quarter" idx="11"/>
          </p:nvPr>
        </p:nvSpPr>
        <p:spPr/>
        <p:txBody>
          <a:bodyPr/>
          <a:lstStyle/>
          <a:p>
            <a:pPr marL="0" indent="0">
              <a:buNone/>
            </a:pPr>
            <a:r>
              <a:rPr lang="en-GB" i="1" dirty="0"/>
              <a:t>Software-</a:t>
            </a:r>
            <a:r>
              <a:rPr lang="en-GB" i="1" dirty="0" err="1"/>
              <a:t>entiteiten</a:t>
            </a:r>
            <a:r>
              <a:rPr lang="en-GB" i="1" dirty="0"/>
              <a:t> </a:t>
            </a:r>
            <a:r>
              <a:rPr lang="en-GB" i="1" dirty="0" err="1"/>
              <a:t>moeten</a:t>
            </a:r>
            <a:r>
              <a:rPr lang="en-GB" i="1" dirty="0"/>
              <a:t> open </a:t>
            </a:r>
            <a:r>
              <a:rPr lang="en-GB" i="1" dirty="0" err="1"/>
              <a:t>zijn</a:t>
            </a:r>
            <a:r>
              <a:rPr lang="en-GB" i="1" dirty="0"/>
              <a:t> </a:t>
            </a:r>
            <a:r>
              <a:rPr lang="en-GB" i="1" dirty="0" err="1"/>
              <a:t>voor</a:t>
            </a:r>
            <a:r>
              <a:rPr lang="en-GB" i="1" dirty="0"/>
              <a:t> </a:t>
            </a:r>
            <a:r>
              <a:rPr lang="en-GB" i="1" dirty="0" err="1"/>
              <a:t>uitbreiding</a:t>
            </a:r>
            <a:r>
              <a:rPr lang="en-GB" i="1" dirty="0"/>
              <a:t>, maar </a:t>
            </a:r>
            <a:r>
              <a:rPr lang="en-GB" i="1" dirty="0" err="1"/>
              <a:t>gesloten</a:t>
            </a:r>
            <a:r>
              <a:rPr lang="en-GB" i="1" dirty="0"/>
              <a:t> </a:t>
            </a:r>
            <a:r>
              <a:rPr lang="en-GB" i="1" dirty="0" err="1"/>
              <a:t>voor</a:t>
            </a:r>
            <a:r>
              <a:rPr lang="en-GB" i="1" dirty="0"/>
              <a:t> </a:t>
            </a:r>
            <a:r>
              <a:rPr lang="en-GB" i="1" dirty="0" err="1"/>
              <a:t>aanpassing</a:t>
            </a:r>
            <a:r>
              <a:rPr lang="en-GB" i="1" dirty="0"/>
              <a:t>.</a:t>
            </a:r>
          </a:p>
          <a:p>
            <a:endParaRPr lang="en-GB" dirty="0"/>
          </a:p>
          <a:p>
            <a:r>
              <a:rPr lang="en-GB" dirty="0" err="1"/>
              <a:t>Opdracht</a:t>
            </a:r>
            <a:r>
              <a:rPr lang="en-GB" dirty="0"/>
              <a:t>: </a:t>
            </a:r>
          </a:p>
          <a:p>
            <a:pPr lvl="1"/>
            <a:r>
              <a:rPr lang="en-GB" dirty="0" err="1"/>
              <a:t>Individueel</a:t>
            </a:r>
            <a:r>
              <a:rPr lang="en-GB" dirty="0"/>
              <a:t>: </a:t>
            </a:r>
          </a:p>
          <a:p>
            <a:pPr lvl="2"/>
            <a:r>
              <a:rPr lang="en-GB" dirty="0" err="1"/>
              <a:t>Vraag</a:t>
            </a:r>
            <a:r>
              <a:rPr lang="en-GB" dirty="0"/>
              <a:t> </a:t>
            </a:r>
            <a:r>
              <a:rPr lang="en-GB" dirty="0" err="1"/>
              <a:t>een</a:t>
            </a:r>
            <a:r>
              <a:rPr lang="en-GB" dirty="0"/>
              <a:t> GenAI </a:t>
            </a:r>
            <a:r>
              <a:rPr lang="en-GB" dirty="0" err="1"/>
              <a:t>naar</a:t>
            </a:r>
            <a:r>
              <a:rPr lang="en-GB" dirty="0"/>
              <a:t> </a:t>
            </a:r>
            <a:r>
              <a:rPr lang="en-GB" dirty="0" err="1"/>
              <a:t>een</a:t>
            </a:r>
            <a:r>
              <a:rPr lang="en-GB" dirty="0"/>
              <a:t> </a:t>
            </a:r>
            <a:r>
              <a:rPr lang="en-GB" dirty="0" err="1"/>
              <a:t>uitleg</a:t>
            </a:r>
            <a:r>
              <a:rPr lang="en-GB" dirty="0"/>
              <a:t> van </a:t>
            </a:r>
            <a:r>
              <a:rPr lang="en-GB" dirty="0" err="1"/>
              <a:t>dit</a:t>
            </a:r>
            <a:r>
              <a:rPr lang="en-GB" dirty="0"/>
              <a:t> </a:t>
            </a:r>
            <a:r>
              <a:rPr lang="en-GB" dirty="0" err="1"/>
              <a:t>principe</a:t>
            </a:r>
            <a:r>
              <a:rPr lang="en-GB" dirty="0"/>
              <a:t> </a:t>
            </a:r>
            <a:r>
              <a:rPr lang="en-GB" dirty="0" err="1"/>
              <a:t>en</a:t>
            </a:r>
            <a:r>
              <a:rPr lang="en-GB" dirty="0"/>
              <a:t> lees </a:t>
            </a:r>
            <a:r>
              <a:rPr lang="en-GB" dirty="0" err="1"/>
              <a:t>dit</a:t>
            </a:r>
            <a:endParaRPr lang="en-GB" dirty="0"/>
          </a:p>
          <a:p>
            <a:pPr lvl="2"/>
            <a:r>
              <a:rPr lang="en-GB" dirty="0" err="1"/>
              <a:t>Vraag</a:t>
            </a:r>
            <a:r>
              <a:rPr lang="en-GB" dirty="0"/>
              <a:t> </a:t>
            </a:r>
            <a:r>
              <a:rPr lang="en-GB" dirty="0" err="1"/>
              <a:t>vervolgens</a:t>
            </a:r>
            <a:r>
              <a:rPr lang="en-GB" dirty="0"/>
              <a:t> om </a:t>
            </a:r>
            <a:r>
              <a:rPr lang="en-GB" dirty="0" err="1"/>
              <a:t>een</a:t>
            </a:r>
            <a:r>
              <a:rPr lang="en-GB" dirty="0"/>
              <a:t> </a:t>
            </a:r>
            <a:r>
              <a:rPr lang="en-GB" dirty="0" err="1"/>
              <a:t>codevoorbeeld</a:t>
            </a:r>
            <a:r>
              <a:rPr lang="en-GB" dirty="0"/>
              <a:t> in Java</a:t>
            </a:r>
          </a:p>
          <a:p>
            <a:pPr lvl="1"/>
            <a:r>
              <a:rPr lang="en-GB" dirty="0"/>
              <a:t>In </a:t>
            </a:r>
            <a:r>
              <a:rPr lang="en-GB" dirty="0" err="1"/>
              <a:t>tweetallen</a:t>
            </a:r>
            <a:r>
              <a:rPr lang="en-GB" dirty="0"/>
              <a:t>: </a:t>
            </a:r>
            <a:r>
              <a:rPr lang="en-GB" dirty="0" err="1"/>
              <a:t>vergelijk</a:t>
            </a:r>
            <a:r>
              <a:rPr lang="en-GB" dirty="0"/>
              <a:t> de </a:t>
            </a:r>
            <a:r>
              <a:rPr lang="en-GB" dirty="0" err="1"/>
              <a:t>codevoorbeelden</a:t>
            </a:r>
            <a:endParaRPr lang="en-GB" dirty="0"/>
          </a:p>
          <a:p>
            <a:pPr lvl="1"/>
            <a:r>
              <a:rPr lang="en-GB" dirty="0" err="1"/>
              <a:t>Klassikaal</a:t>
            </a:r>
            <a:r>
              <a:rPr lang="en-GB" dirty="0"/>
              <a:t>: </a:t>
            </a:r>
            <a:r>
              <a:rPr lang="en-GB" dirty="0" err="1"/>
              <a:t>benoem</a:t>
            </a:r>
            <a:r>
              <a:rPr lang="en-GB" dirty="0"/>
              <a:t> de </a:t>
            </a:r>
            <a:r>
              <a:rPr lang="en-GB" dirty="0" err="1"/>
              <a:t>verschillen</a:t>
            </a:r>
            <a:r>
              <a:rPr lang="en-GB" dirty="0"/>
              <a:t> </a:t>
            </a:r>
            <a:r>
              <a:rPr lang="en-GB" dirty="0" err="1"/>
              <a:t>en</a:t>
            </a:r>
            <a:r>
              <a:rPr lang="en-GB" dirty="0"/>
              <a:t> </a:t>
            </a:r>
            <a:r>
              <a:rPr lang="en-GB" dirty="0" err="1"/>
              <a:t>overeenkomsten</a:t>
            </a:r>
            <a:r>
              <a:rPr lang="en-GB" dirty="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BD8FB16-A03C-C79F-BF6E-5BAE6CB89E7E}"/>
              </a:ext>
            </a:extLst>
          </p:cNvPr>
          <p:cNvSpPr>
            <a:spLocks noGrp="1"/>
          </p:cNvSpPr>
          <p:nvPr>
            <p:ph type="body" sz="quarter" idx="11"/>
          </p:nvPr>
        </p:nvSpPr>
        <p:spPr>
          <a:xfrm>
            <a:off x="3640216" y="5429602"/>
            <a:ext cx="4910667" cy="493713"/>
          </a:xfrm>
        </p:spPr>
        <p:txBody>
          <a:bodyPr>
            <a:normAutofit/>
          </a:bodyPr>
          <a:lstStyle/>
          <a:p>
            <a:r>
              <a:rPr lang="nl-NL" b="1" dirty="0" err="1"/>
              <a:t>What</a:t>
            </a:r>
            <a:r>
              <a:rPr lang="nl-NL" b="1" dirty="0"/>
              <a:t> are PRINCIPLES</a:t>
            </a:r>
            <a:endParaRPr lang="en-GB" b="1" dirty="0"/>
          </a:p>
        </p:txBody>
      </p:sp>
      <p:sp>
        <p:nvSpPr>
          <p:cNvPr id="8" name="Text Placeholder 7">
            <a:extLst>
              <a:ext uri="{FF2B5EF4-FFF2-40B4-BE49-F238E27FC236}">
                <a16:creationId xmlns:a16="http://schemas.microsoft.com/office/drawing/2014/main" id="{0A744B18-3864-3C58-2E43-EC1F3E815977}"/>
              </a:ext>
            </a:extLst>
          </p:cNvPr>
          <p:cNvSpPr>
            <a:spLocks noGrp="1"/>
          </p:cNvSpPr>
          <p:nvPr>
            <p:ph type="body" sz="quarter" idx="12"/>
          </p:nvPr>
        </p:nvSpPr>
        <p:spPr>
          <a:xfrm>
            <a:off x="3640216" y="1628775"/>
            <a:ext cx="4910667" cy="3600450"/>
          </a:xfrm>
        </p:spPr>
        <p:txBody>
          <a:bodyPr>
            <a:normAutofit fontScale="70000" lnSpcReduction="20000"/>
          </a:bodyPr>
          <a:lstStyle/>
          <a:p>
            <a:r>
              <a:rPr lang="en-GB" dirty="0"/>
              <a:t>Principles are fundamental truths. </a:t>
            </a:r>
            <a:br>
              <a:rPr lang="en-GB" dirty="0"/>
            </a:br>
            <a:br>
              <a:rPr lang="en-GB" dirty="0"/>
            </a:br>
            <a:r>
              <a:rPr lang="en-GB" dirty="0"/>
              <a:t>They serve as the foundation upon which one can build more complex systems and theories. </a:t>
            </a:r>
            <a:br>
              <a:rPr lang="en-GB" dirty="0"/>
            </a:br>
            <a:br>
              <a:rPr lang="en-GB" dirty="0"/>
            </a:br>
            <a:r>
              <a:rPr lang="en-GB" dirty="0"/>
              <a:t>When it comes to creating new things, principles are crucial. </a:t>
            </a:r>
            <a:br>
              <a:rPr lang="en-GB" dirty="0"/>
            </a:br>
            <a:br>
              <a:rPr lang="en-GB" dirty="0"/>
            </a:br>
            <a:r>
              <a:rPr lang="en-GB" dirty="0"/>
              <a:t>They allow us to achieve … results, by connecting the dots in new and previously unthought-of ways.</a:t>
            </a:r>
          </a:p>
          <a:p>
            <a:endParaRPr lang="nl-NL" dirty="0"/>
          </a:p>
        </p:txBody>
      </p:sp>
      <p:sp>
        <p:nvSpPr>
          <p:cNvPr id="12" name="TextBox 11">
            <a:extLst>
              <a:ext uri="{FF2B5EF4-FFF2-40B4-BE49-F238E27FC236}">
                <a16:creationId xmlns:a16="http://schemas.microsoft.com/office/drawing/2014/main" id="{169C90B6-51CD-3895-F42D-1C55F671963D}"/>
              </a:ext>
            </a:extLst>
          </p:cNvPr>
          <p:cNvSpPr txBox="1"/>
          <p:nvPr/>
        </p:nvSpPr>
        <p:spPr>
          <a:xfrm>
            <a:off x="3046378" y="6122988"/>
            <a:ext cx="6097656" cy="646331"/>
          </a:xfrm>
          <a:prstGeom prst="rect">
            <a:avLst/>
          </a:prstGeom>
          <a:noFill/>
        </p:spPr>
        <p:txBody>
          <a:bodyPr wrap="square">
            <a:spAutoFit/>
          </a:bodyPr>
          <a:lstStyle/>
          <a:p>
            <a:r>
              <a:rPr lang="nl-NL" dirty="0">
                <a:hlinkClick r:id="rId2"/>
              </a:rPr>
              <a:t>https://betterprogramming.pub/how-solid-remains-solid-software-principles-vs-patterns-c77c623a628b</a:t>
            </a:r>
            <a:r>
              <a:rPr lang="nl-NL" dirty="0"/>
              <a:t> </a:t>
            </a:r>
          </a:p>
        </p:txBody>
      </p:sp>
    </p:spTree>
    <p:extLst>
      <p:ext uri="{BB962C8B-B14F-4D97-AF65-F5344CB8AC3E}">
        <p14:creationId xmlns:p14="http://schemas.microsoft.com/office/powerpoint/2010/main" val="42297326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8C7327-7CFB-3E5C-CA64-37CAACEFA570}"/>
              </a:ext>
            </a:extLst>
          </p:cNvPr>
          <p:cNvSpPr>
            <a:spLocks noGrp="1"/>
          </p:cNvSpPr>
          <p:nvPr>
            <p:ph type="title"/>
          </p:nvPr>
        </p:nvSpPr>
        <p:spPr>
          <a:xfrm>
            <a:off x="838200" y="365129"/>
            <a:ext cx="10515600" cy="1325563"/>
          </a:xfrm>
        </p:spPr>
        <p:txBody>
          <a:bodyPr/>
          <a:lstStyle/>
          <a:p>
            <a:r>
              <a:rPr lang="nl-NL" dirty="0" err="1"/>
              <a:t>Principles</a:t>
            </a:r>
            <a:r>
              <a:rPr lang="nl-NL" dirty="0"/>
              <a:t> in </a:t>
            </a:r>
            <a:r>
              <a:rPr lang="nl-NL" dirty="0" err="1"/>
              <a:t>everyday</a:t>
            </a:r>
            <a:r>
              <a:rPr lang="nl-NL" dirty="0"/>
              <a:t> life</a:t>
            </a:r>
          </a:p>
        </p:txBody>
      </p:sp>
      <p:sp>
        <p:nvSpPr>
          <p:cNvPr id="5" name="Text Placeholder 4">
            <a:extLst>
              <a:ext uri="{FF2B5EF4-FFF2-40B4-BE49-F238E27FC236}">
                <a16:creationId xmlns:a16="http://schemas.microsoft.com/office/drawing/2014/main" id="{95415F7A-3645-0BD9-EEBF-EADF3E28F246}"/>
              </a:ext>
            </a:extLst>
          </p:cNvPr>
          <p:cNvSpPr>
            <a:spLocks noGrp="1"/>
          </p:cNvSpPr>
          <p:nvPr>
            <p:ph type="body" sz="quarter" idx="11"/>
          </p:nvPr>
        </p:nvSpPr>
        <p:spPr>
          <a:xfrm>
            <a:off x="838200" y="1925638"/>
            <a:ext cx="10515600" cy="4248000"/>
          </a:xfrm>
        </p:spPr>
        <p:txBody>
          <a:bodyPr/>
          <a:lstStyle/>
          <a:p>
            <a:pPr marL="0" indent="0">
              <a:buNone/>
            </a:pPr>
            <a:r>
              <a:rPr lang="en-GB" dirty="0"/>
              <a:t>Examples of principles can be found in every area of life:</a:t>
            </a:r>
          </a:p>
          <a:p>
            <a:r>
              <a:rPr lang="en-GB" dirty="0"/>
              <a:t>In Psychology, we have the pleasure principle.</a:t>
            </a:r>
          </a:p>
          <a:p>
            <a:r>
              <a:rPr lang="en-GB" dirty="0"/>
              <a:t>In Physics, we have the principles of motion.</a:t>
            </a:r>
          </a:p>
          <a:p>
            <a:r>
              <a:rPr lang="en-GB" dirty="0"/>
              <a:t>In Software Engineering, we have the SOLID design principles.</a:t>
            </a:r>
          </a:p>
        </p:txBody>
      </p:sp>
      <p:sp>
        <p:nvSpPr>
          <p:cNvPr id="8" name="Rectangular Callout 7">
            <a:extLst>
              <a:ext uri="{FF2B5EF4-FFF2-40B4-BE49-F238E27FC236}">
                <a16:creationId xmlns:a16="http://schemas.microsoft.com/office/drawing/2014/main" id="{CBBE78A6-56D6-3BDA-6E86-9D5967C87458}"/>
              </a:ext>
            </a:extLst>
          </p:cNvPr>
          <p:cNvSpPr/>
          <p:nvPr/>
        </p:nvSpPr>
        <p:spPr>
          <a:xfrm>
            <a:off x="7439853" y="2584691"/>
            <a:ext cx="3140765" cy="1688617"/>
          </a:xfrm>
          <a:prstGeom prst="wedgeRectCallout">
            <a:avLst>
              <a:gd name="adj1" fmla="val -52479"/>
              <a:gd name="adj2" fmla="val -540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0" i="0" dirty="0">
                <a:solidFill>
                  <a:schemeClr val="bg1"/>
                </a:solidFill>
                <a:effectLst/>
                <a:latin typeface="Arial" panose="020B0604020202020204" pitchFamily="34" charset="0"/>
              </a:rPr>
              <a:t>“The instinctive seeking of </a:t>
            </a:r>
            <a:r>
              <a:rPr lang="en-GB" b="0" i="0" u="none" strike="noStrike" dirty="0">
                <a:solidFill>
                  <a:schemeClr val="bg1"/>
                </a:solidFill>
                <a:effectLst/>
                <a:latin typeface="Arial" panose="020B0604020202020204" pitchFamily="34" charset="0"/>
              </a:rPr>
              <a:t>pleasure</a:t>
            </a:r>
            <a:r>
              <a:rPr lang="en-GB" b="0" i="0" dirty="0">
                <a:solidFill>
                  <a:schemeClr val="bg1"/>
                </a:solidFill>
                <a:effectLst/>
                <a:latin typeface="Arial" panose="020B0604020202020204" pitchFamily="34" charset="0"/>
              </a:rPr>
              <a:t> and avoiding of </a:t>
            </a:r>
            <a:r>
              <a:rPr lang="en-GB" b="0" i="0" u="none" strike="noStrike" dirty="0">
                <a:solidFill>
                  <a:schemeClr val="bg1"/>
                </a:solidFill>
                <a:effectLst/>
                <a:latin typeface="Arial" panose="020B0604020202020204" pitchFamily="34" charset="0"/>
              </a:rPr>
              <a:t>pain</a:t>
            </a:r>
            <a:r>
              <a:rPr lang="en-GB" b="0" i="0" dirty="0">
                <a:solidFill>
                  <a:schemeClr val="bg1"/>
                </a:solidFill>
                <a:effectLst/>
                <a:latin typeface="Arial" panose="020B0604020202020204" pitchFamily="34" charset="0"/>
              </a:rPr>
              <a:t> to satisfy biological and psychological </a:t>
            </a:r>
            <a:r>
              <a:rPr lang="en-GB" b="0" i="0" u="none" strike="noStrike" dirty="0">
                <a:solidFill>
                  <a:schemeClr val="bg1"/>
                </a:solidFill>
                <a:effectLst/>
                <a:latin typeface="Arial" panose="020B0604020202020204" pitchFamily="34" charset="0"/>
              </a:rPr>
              <a:t>needs.”</a:t>
            </a:r>
            <a:endParaRPr lang="nl-NL" dirty="0">
              <a:solidFill>
                <a:schemeClr val="bg1"/>
              </a:solidFill>
            </a:endParaRPr>
          </a:p>
        </p:txBody>
      </p:sp>
      <p:sp>
        <p:nvSpPr>
          <p:cNvPr id="9" name="Rectangular Callout 8">
            <a:extLst>
              <a:ext uri="{FF2B5EF4-FFF2-40B4-BE49-F238E27FC236}">
                <a16:creationId xmlns:a16="http://schemas.microsoft.com/office/drawing/2014/main" id="{C56E0042-46C4-1E72-D071-762328ABEABA}"/>
              </a:ext>
            </a:extLst>
          </p:cNvPr>
          <p:cNvSpPr/>
          <p:nvPr/>
        </p:nvSpPr>
        <p:spPr>
          <a:xfrm>
            <a:off x="1771472" y="3236007"/>
            <a:ext cx="5080552" cy="3110948"/>
          </a:xfrm>
          <a:prstGeom prst="wedgeRectCallout">
            <a:avLst>
              <a:gd name="adj1" fmla="val 42206"/>
              <a:gd name="adj2" fmla="val -5468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Font typeface="+mj-lt"/>
              <a:buAutoNum type="arabicPeriod"/>
            </a:pPr>
            <a:r>
              <a:rPr lang="en-GB" b="0" i="0" dirty="0">
                <a:solidFill>
                  <a:schemeClr val="bg1"/>
                </a:solidFill>
                <a:effectLst/>
                <a:latin typeface="Arial" panose="020B0604020202020204" pitchFamily="34" charset="0"/>
              </a:rPr>
              <a:t>A body remains at rest, or in motion at a constant speed in a straight line, except insofar as it is acted upon by a force.</a:t>
            </a:r>
          </a:p>
          <a:p>
            <a:pPr algn="l">
              <a:buFont typeface="+mj-lt"/>
              <a:buAutoNum type="arabicPeriod"/>
            </a:pPr>
            <a:r>
              <a:rPr lang="en-GB" b="0" i="0" dirty="0">
                <a:solidFill>
                  <a:schemeClr val="bg1"/>
                </a:solidFill>
                <a:effectLst/>
                <a:latin typeface="Arial" panose="020B0604020202020204" pitchFamily="34" charset="0"/>
              </a:rPr>
              <a:t>At any instant of time, the net force on a body is equal to the body's </a:t>
            </a:r>
            <a:r>
              <a:rPr lang="en-GB" b="0" i="0" u="none" strike="noStrike" dirty="0">
                <a:solidFill>
                  <a:schemeClr val="bg1"/>
                </a:solidFill>
                <a:effectLst/>
                <a:latin typeface="Arial" panose="020B0604020202020204" pitchFamily="34" charset="0"/>
                <a:hlinkClick r:id="rId2" tooltip="Acceleration">
                  <a:extLst>
                    <a:ext uri="{A12FA001-AC4F-418D-AE19-62706E023703}">
                      <ahyp:hlinkClr xmlns:ahyp="http://schemas.microsoft.com/office/drawing/2018/hyperlinkcolor" val="tx"/>
                    </a:ext>
                  </a:extLst>
                </a:hlinkClick>
              </a:rPr>
              <a:t>acceleration</a:t>
            </a:r>
            <a:r>
              <a:rPr lang="en-GB" b="0" i="0" dirty="0">
                <a:solidFill>
                  <a:schemeClr val="bg1"/>
                </a:solidFill>
                <a:effectLst/>
                <a:latin typeface="Arial" panose="020B0604020202020204" pitchFamily="34" charset="0"/>
              </a:rPr>
              <a:t> multiplied by its mass or, equivalently, the rate at which the body's </a:t>
            </a:r>
            <a:r>
              <a:rPr lang="en-GB" b="0" i="0" u="none" strike="noStrike" dirty="0">
                <a:solidFill>
                  <a:schemeClr val="bg1"/>
                </a:solidFill>
                <a:effectLst/>
                <a:latin typeface="Arial" panose="020B0604020202020204" pitchFamily="34" charset="0"/>
                <a:hlinkClick r:id="rId3" tooltip="Momentum">
                  <a:extLst>
                    <a:ext uri="{A12FA001-AC4F-418D-AE19-62706E023703}">
                      <ahyp:hlinkClr xmlns:ahyp="http://schemas.microsoft.com/office/drawing/2018/hyperlinkcolor" val="tx"/>
                    </a:ext>
                  </a:extLst>
                </a:hlinkClick>
              </a:rPr>
              <a:t>momentum</a:t>
            </a:r>
            <a:r>
              <a:rPr lang="en-GB" b="0" i="0" dirty="0">
                <a:solidFill>
                  <a:schemeClr val="bg1"/>
                </a:solidFill>
                <a:effectLst/>
                <a:latin typeface="Arial" panose="020B0604020202020204" pitchFamily="34" charset="0"/>
              </a:rPr>
              <a:t> is changing with time.</a:t>
            </a:r>
          </a:p>
          <a:p>
            <a:pPr algn="l">
              <a:buFont typeface="+mj-lt"/>
              <a:buAutoNum type="arabicPeriod"/>
            </a:pPr>
            <a:r>
              <a:rPr lang="en-GB" b="0" i="0" dirty="0">
                <a:solidFill>
                  <a:schemeClr val="bg1"/>
                </a:solidFill>
                <a:effectLst/>
                <a:latin typeface="Arial" panose="020B0604020202020204" pitchFamily="34" charset="0"/>
              </a:rPr>
              <a:t>If two bodies exert forces on each other, these forces have the same magnitude but opposite directions</a:t>
            </a:r>
          </a:p>
        </p:txBody>
      </p:sp>
    </p:spTree>
    <p:extLst>
      <p:ext uri="{BB962C8B-B14F-4D97-AF65-F5344CB8AC3E}">
        <p14:creationId xmlns:p14="http://schemas.microsoft.com/office/powerpoint/2010/main" val="1609797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31E5E-1E36-B14F-0CC9-C76B656E0B0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CBB7AA5-AA14-730E-D7DB-2164CC44F165}"/>
              </a:ext>
            </a:extLst>
          </p:cNvPr>
          <p:cNvSpPr>
            <a:spLocks noGrp="1"/>
          </p:cNvSpPr>
          <p:nvPr>
            <p:ph type="body" sz="quarter" idx="11"/>
          </p:nvPr>
        </p:nvSpPr>
        <p:spPr>
          <a:xfrm>
            <a:off x="3640216" y="5429602"/>
            <a:ext cx="4910667" cy="493713"/>
          </a:xfrm>
        </p:spPr>
        <p:txBody>
          <a:bodyPr>
            <a:normAutofit/>
          </a:bodyPr>
          <a:lstStyle/>
          <a:p>
            <a:r>
              <a:rPr lang="nl-NL" dirty="0" err="1"/>
              <a:t>What</a:t>
            </a:r>
            <a:r>
              <a:rPr lang="nl-NL" dirty="0"/>
              <a:t> are patterns</a:t>
            </a:r>
            <a:endParaRPr lang="en-GB" dirty="0"/>
          </a:p>
        </p:txBody>
      </p:sp>
      <p:sp>
        <p:nvSpPr>
          <p:cNvPr id="8" name="Text Placeholder 7">
            <a:extLst>
              <a:ext uri="{FF2B5EF4-FFF2-40B4-BE49-F238E27FC236}">
                <a16:creationId xmlns:a16="http://schemas.microsoft.com/office/drawing/2014/main" id="{53143815-5683-481E-B087-C223DAC9B8D3}"/>
              </a:ext>
            </a:extLst>
          </p:cNvPr>
          <p:cNvSpPr>
            <a:spLocks noGrp="1"/>
          </p:cNvSpPr>
          <p:nvPr>
            <p:ph type="body" sz="quarter" idx="12"/>
          </p:nvPr>
        </p:nvSpPr>
        <p:spPr>
          <a:xfrm>
            <a:off x="3640216" y="1628775"/>
            <a:ext cx="4910667" cy="3600450"/>
          </a:xfrm>
        </p:spPr>
        <p:txBody>
          <a:bodyPr>
            <a:normAutofit fontScale="85000" lnSpcReduction="10000"/>
          </a:bodyPr>
          <a:lstStyle/>
          <a:p>
            <a:r>
              <a:rPr lang="en-GB" dirty="0"/>
              <a:t>Patterns are, simply, something that repeats itself in a predictable manner.</a:t>
            </a:r>
            <a:br>
              <a:rPr lang="en-GB" dirty="0"/>
            </a:br>
            <a:r>
              <a:rPr lang="en-GB" dirty="0"/>
              <a:t>Our brains are terrific at identifying patterns. Not only that, they are good at predicting what those patterns imply, by using inductive thinking.</a:t>
            </a:r>
            <a:endParaRPr lang="nl-NL" dirty="0"/>
          </a:p>
        </p:txBody>
      </p:sp>
      <p:sp>
        <p:nvSpPr>
          <p:cNvPr id="12" name="TextBox 11">
            <a:extLst>
              <a:ext uri="{FF2B5EF4-FFF2-40B4-BE49-F238E27FC236}">
                <a16:creationId xmlns:a16="http://schemas.microsoft.com/office/drawing/2014/main" id="{C3AED444-EE07-7774-2198-B219B6A3224E}"/>
              </a:ext>
            </a:extLst>
          </p:cNvPr>
          <p:cNvSpPr txBox="1"/>
          <p:nvPr/>
        </p:nvSpPr>
        <p:spPr>
          <a:xfrm>
            <a:off x="3046378" y="6122988"/>
            <a:ext cx="6097656" cy="646331"/>
          </a:xfrm>
          <a:prstGeom prst="rect">
            <a:avLst/>
          </a:prstGeom>
          <a:noFill/>
        </p:spPr>
        <p:txBody>
          <a:bodyPr wrap="square">
            <a:spAutoFit/>
          </a:bodyPr>
          <a:lstStyle/>
          <a:p>
            <a:r>
              <a:rPr lang="nl-NL" dirty="0">
                <a:hlinkClick r:id="rId2"/>
              </a:rPr>
              <a:t>https://betterprogramming.pub/how-solid-remains-solid-software-principles-vs-patterns-c77c623a628b</a:t>
            </a:r>
            <a:r>
              <a:rPr lang="nl-NL" dirty="0"/>
              <a:t> </a:t>
            </a:r>
          </a:p>
        </p:txBody>
      </p:sp>
    </p:spTree>
    <p:extLst>
      <p:ext uri="{BB962C8B-B14F-4D97-AF65-F5344CB8AC3E}">
        <p14:creationId xmlns:p14="http://schemas.microsoft.com/office/powerpoint/2010/main" val="2500150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CDE6F02-852B-D9B6-7CF5-96826F00F9F4}"/>
              </a:ext>
            </a:extLst>
          </p:cNvPr>
          <p:cNvSpPr>
            <a:spLocks noGrp="1"/>
          </p:cNvSpPr>
          <p:nvPr>
            <p:ph type="title"/>
          </p:nvPr>
        </p:nvSpPr>
        <p:spPr>
          <a:xfrm>
            <a:off x="838200" y="365129"/>
            <a:ext cx="10515600" cy="1325563"/>
          </a:xfrm>
        </p:spPr>
        <p:txBody>
          <a:bodyPr/>
          <a:lstStyle/>
          <a:p>
            <a:r>
              <a:rPr lang="nl-NL" dirty="0"/>
              <a:t>Patterns in </a:t>
            </a:r>
            <a:r>
              <a:rPr lang="nl-NL" dirty="0" err="1"/>
              <a:t>everyday</a:t>
            </a:r>
            <a:r>
              <a:rPr lang="nl-NL" dirty="0"/>
              <a:t> life</a:t>
            </a:r>
          </a:p>
        </p:txBody>
      </p:sp>
      <p:sp>
        <p:nvSpPr>
          <p:cNvPr id="7" name="Text Placeholder 6">
            <a:extLst>
              <a:ext uri="{FF2B5EF4-FFF2-40B4-BE49-F238E27FC236}">
                <a16:creationId xmlns:a16="http://schemas.microsoft.com/office/drawing/2014/main" id="{382E8246-14C3-9222-F93C-C48408CEC71A}"/>
              </a:ext>
            </a:extLst>
          </p:cNvPr>
          <p:cNvSpPr>
            <a:spLocks noGrp="1"/>
          </p:cNvSpPr>
          <p:nvPr>
            <p:ph type="body" sz="quarter" idx="11"/>
          </p:nvPr>
        </p:nvSpPr>
        <p:spPr>
          <a:xfrm>
            <a:off x="838200" y="1925638"/>
            <a:ext cx="10515600" cy="4248000"/>
          </a:xfrm>
        </p:spPr>
        <p:txBody>
          <a:bodyPr/>
          <a:lstStyle/>
          <a:p>
            <a:pPr marL="0" indent="0">
              <a:buNone/>
            </a:pPr>
            <a:r>
              <a:rPr lang="en-GB" dirty="0"/>
              <a:t>Examples of Patterns can also be found in every area of life:</a:t>
            </a:r>
          </a:p>
          <a:p>
            <a:r>
              <a:rPr lang="en-GB" dirty="0"/>
              <a:t>In the fashion industry, we have patterns as templates.</a:t>
            </a:r>
          </a:p>
          <a:p>
            <a:r>
              <a:rPr lang="en-GB" dirty="0"/>
              <a:t>In nature, we have visual patterns of symmetry, fractals, and more.</a:t>
            </a:r>
          </a:p>
          <a:p>
            <a:r>
              <a:rPr lang="en-GB" dirty="0"/>
              <a:t>In Software Engineering, we have design patterns.</a:t>
            </a:r>
          </a:p>
          <a:p>
            <a:endParaRPr lang="en-GB" dirty="0"/>
          </a:p>
          <a:p>
            <a:pPr marL="0" indent="0">
              <a:buNone/>
            </a:pPr>
            <a:r>
              <a:rPr lang="en-GB" dirty="0"/>
              <a:t>Patterns build upon principles, so we first need to learn some principles to be able to learn patterns. In fact, principles build upon so called design properties (</a:t>
            </a:r>
            <a:r>
              <a:rPr lang="en-GB" dirty="0">
                <a:hlinkClick r:id="rId2"/>
              </a:rPr>
              <a:t>https://softengbook.org/chapter5</a:t>
            </a:r>
            <a:r>
              <a:rPr lang="en-GB" dirty="0"/>
              <a:t>) </a:t>
            </a:r>
          </a:p>
          <a:p>
            <a:pPr marL="0" indent="0">
              <a:buNone/>
            </a:pPr>
            <a:endParaRPr lang="en-GB" dirty="0"/>
          </a:p>
        </p:txBody>
      </p:sp>
    </p:spTree>
    <p:extLst>
      <p:ext uri="{BB962C8B-B14F-4D97-AF65-F5344CB8AC3E}">
        <p14:creationId xmlns:p14="http://schemas.microsoft.com/office/powerpoint/2010/main" val="365541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E36E7-8575-F111-9F6E-B917D9F427C3}"/>
              </a:ext>
            </a:extLst>
          </p:cNvPr>
          <p:cNvSpPr>
            <a:spLocks noGrp="1"/>
          </p:cNvSpPr>
          <p:nvPr>
            <p:ph type="title"/>
          </p:nvPr>
        </p:nvSpPr>
        <p:spPr/>
        <p:txBody>
          <a:bodyPr/>
          <a:lstStyle/>
          <a:p>
            <a:endParaRPr lang="nl-NL" dirty="0"/>
          </a:p>
        </p:txBody>
      </p:sp>
      <p:graphicFrame>
        <p:nvGraphicFramePr>
          <p:cNvPr id="4" name="Diagram 3">
            <a:extLst>
              <a:ext uri="{FF2B5EF4-FFF2-40B4-BE49-F238E27FC236}">
                <a16:creationId xmlns:a16="http://schemas.microsoft.com/office/drawing/2014/main" id="{AFC9C2E0-A88A-4C7E-5146-633CFEEBC51A}"/>
              </a:ext>
            </a:extLst>
          </p:cNvPr>
          <p:cNvGraphicFramePr/>
          <p:nvPr/>
        </p:nvGraphicFramePr>
        <p:xfrm>
          <a:off x="838200" y="1925638"/>
          <a:ext cx="10515600" cy="42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Left Arrow 2">
            <a:extLst>
              <a:ext uri="{FF2B5EF4-FFF2-40B4-BE49-F238E27FC236}">
                <a16:creationId xmlns:a16="http://schemas.microsoft.com/office/drawing/2014/main" id="{D9FCE0DC-F30B-5147-CC1B-E1E2EDEA6E70}"/>
              </a:ext>
            </a:extLst>
          </p:cNvPr>
          <p:cNvSpPr/>
          <p:nvPr/>
        </p:nvSpPr>
        <p:spPr>
          <a:xfrm>
            <a:off x="8691824" y="4883498"/>
            <a:ext cx="2661976" cy="484632"/>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Volgende les</a:t>
            </a:r>
          </a:p>
        </p:txBody>
      </p:sp>
    </p:spTree>
    <p:extLst>
      <p:ext uri="{BB962C8B-B14F-4D97-AF65-F5344CB8AC3E}">
        <p14:creationId xmlns:p14="http://schemas.microsoft.com/office/powerpoint/2010/main" val="1881602664"/>
      </p:ext>
    </p:extLst>
  </p:cSld>
  <p:clrMapOvr>
    <a:masterClrMapping/>
  </p:clrMapOvr>
</p:sld>
</file>

<file path=ppt/theme/theme1.xml><?xml version="1.0" encoding="utf-8"?>
<a:theme xmlns:a="http://schemas.openxmlformats.org/drawingml/2006/main" name="Presentatie_Smal">
  <a:themeElements>
    <a:clrScheme name="HAN">
      <a:dk1>
        <a:sysClr val="windowText" lastClr="000000"/>
      </a:dk1>
      <a:lt1>
        <a:sysClr val="window" lastClr="FFFFFF"/>
      </a:lt1>
      <a:dk2>
        <a:srgbClr val="E50056"/>
      </a:dk2>
      <a:lt2>
        <a:srgbClr val="F8F8F8"/>
      </a:lt2>
      <a:accent1>
        <a:srgbClr val="000000"/>
      </a:accent1>
      <a:accent2>
        <a:srgbClr val="454545"/>
      </a:accent2>
      <a:accent3>
        <a:srgbClr val="757575"/>
      </a:accent3>
      <a:accent4>
        <a:srgbClr val="919191"/>
      </a:accent4>
      <a:accent5>
        <a:srgbClr val="E3E3E3"/>
      </a:accent5>
      <a:accent6>
        <a:srgbClr val="F8F8F8"/>
      </a:accent6>
      <a:hlink>
        <a:srgbClr val="000000"/>
      </a:hlink>
      <a:folHlink>
        <a:srgbClr val="000000"/>
      </a:folHlink>
    </a:clrScheme>
    <a:fontScheme name="HAN-PP">
      <a:majorFont>
        <a:latin typeface="Avenir Next Condensed Medium"/>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eed_wit_v5" id="{F6C41901-E5B4-4FEB-A778-FF765A248646}" vid="{7B5227E1-91BA-4173-8DF2-0457B5FA0EDC}"/>
    </a:ext>
  </a:extLst>
</a:theme>
</file>

<file path=docProps/app.xml><?xml version="1.0" encoding="utf-8"?>
<Properties xmlns="http://schemas.openxmlformats.org/officeDocument/2006/extended-properties" xmlns:vt="http://schemas.openxmlformats.org/officeDocument/2006/docPropsVTypes">
  <Template>Presentatie_Smal</Template>
  <TotalTime>483</TotalTime>
  <Words>1210</Words>
  <Application>Microsoft Macintosh PowerPoint</Application>
  <PresentationFormat>Widescreen</PresentationFormat>
  <Paragraphs>116</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Arial</vt:lpstr>
      <vt:lpstr>Avenir Next Condensed</vt:lpstr>
      <vt:lpstr>Avenir Next Condensed Medium</vt:lpstr>
      <vt:lpstr>Presentatie_Smal</vt:lpstr>
      <vt:lpstr>PowerPoint Presentation</vt:lpstr>
      <vt:lpstr>PowerPoint Presentation</vt:lpstr>
      <vt:lpstr>Patterns in everyday life</vt:lpstr>
      <vt:lpstr>PowerPoint Presentation</vt:lpstr>
      <vt:lpstr>PowerPoint Presentation</vt:lpstr>
      <vt:lpstr>Once upon a time... 1977</vt:lpstr>
      <vt:lpstr>Een Pattern definitie</vt:lpstr>
      <vt:lpstr>Patterns in eerder onderwijs</vt:lpstr>
      <vt:lpstr>Template used for Design Patterns</vt:lpstr>
      <vt:lpstr>Classification of patterns</vt:lpstr>
      <vt:lpstr>PowerPoint Presentation</vt:lpstr>
      <vt:lpstr>Strategy - INTENT</vt:lpstr>
      <vt:lpstr>Strategy – applicability </vt:lpstr>
      <vt:lpstr>Strategy – pros and cons</vt:lpstr>
      <vt:lpstr>Open/Closed Principle</vt:lpstr>
      <vt:lpstr>PowerPoint Presentation</vt:lpstr>
      <vt:lpstr>Principles in everyday life</vt:lpstr>
      <vt:lpstr>PowerPoint Presentation</vt:lpstr>
      <vt:lpstr>Patterns in everyday life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Rody Middelkoop</dc:creator>
  <cp:lastModifiedBy>Rody Middelkoop</cp:lastModifiedBy>
  <cp:revision>27</cp:revision>
  <dcterms:created xsi:type="dcterms:W3CDTF">2024-10-15T14:22:59Z</dcterms:created>
  <dcterms:modified xsi:type="dcterms:W3CDTF">2025-07-08T10:28:13Z</dcterms:modified>
</cp:coreProperties>
</file>